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63" r:id="rId2"/>
    <p:sldId id="256" r:id="rId3"/>
    <p:sldId id="257" r:id="rId4"/>
    <p:sldId id="382" r:id="rId5"/>
    <p:sldId id="407" r:id="rId6"/>
    <p:sldId id="259" r:id="rId7"/>
    <p:sldId id="260" r:id="rId8"/>
    <p:sldId id="261" r:id="rId9"/>
    <p:sldId id="262" r:id="rId10"/>
    <p:sldId id="409" r:id="rId11"/>
    <p:sldId id="410" r:id="rId12"/>
    <p:sldId id="411" r:id="rId13"/>
    <p:sldId id="412" r:id="rId14"/>
    <p:sldId id="413" r:id="rId15"/>
    <p:sldId id="414" r:id="rId16"/>
    <p:sldId id="415" r:id="rId17"/>
    <p:sldId id="417" r:id="rId18"/>
    <p:sldId id="418" r:id="rId19"/>
    <p:sldId id="416" r:id="rId20"/>
    <p:sldId id="305" r:id="rId21"/>
    <p:sldId id="420" r:id="rId22"/>
    <p:sldId id="308" r:id="rId23"/>
    <p:sldId id="309" r:id="rId24"/>
    <p:sldId id="310" r:id="rId25"/>
    <p:sldId id="311" r:id="rId26"/>
    <p:sldId id="421" r:id="rId27"/>
    <p:sldId id="426" r:id="rId28"/>
    <p:sldId id="423" r:id="rId29"/>
    <p:sldId id="315" r:id="rId30"/>
    <p:sldId id="427" r:id="rId31"/>
    <p:sldId id="422" r:id="rId32"/>
    <p:sldId id="430" r:id="rId33"/>
    <p:sldId id="428" r:id="rId34"/>
    <p:sldId id="431" r:id="rId35"/>
    <p:sldId id="432" r:id="rId36"/>
    <p:sldId id="42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1D1"/>
    <a:srgbClr val="E9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7" autoAdjust="0"/>
    <p:restoredTop sz="91869" autoAdjust="0"/>
  </p:normalViewPr>
  <p:slideViewPr>
    <p:cSldViewPr snapToGrid="0">
      <p:cViewPr varScale="1">
        <p:scale>
          <a:sx n="61" d="100"/>
          <a:sy n="61" d="100"/>
        </p:scale>
        <p:origin x="437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2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B7326-FD67-43C3-8805-071B6AD3B9BB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CFBBF-3B0D-4C92-9336-0A2A8AA3E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96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alyticalinstruments.com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CFBBF-3B0D-4C92-9336-0A2A8AA3E4A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190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4213"/>
            <a:ext cx="6096000" cy="34305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77114-B4F4-400F-919F-D2AB1F2EDF0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8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AF2D3-D273-4148-ADB6-B0CFFDBA152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621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CFBBF-3B0D-4C92-9336-0A2A8AA3E4A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924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points:</a:t>
            </a:r>
          </a:p>
          <a:p>
            <a:r>
              <a:rPr lang="en-US" i="1" dirty="0"/>
              <a:t>At</a:t>
            </a:r>
            <a:r>
              <a:rPr lang="en-US" i="1" baseline="0" dirty="0"/>
              <a:t> our core we are scientists and our purpose is to enable our customers to fulfill their scientific purpose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01330-7908-416E-ADD8-08A470419D2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179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476375" y="382588"/>
            <a:ext cx="4070350" cy="2289175"/>
          </a:xfrm>
          <a:prstGeom prst="rect">
            <a:avLst/>
          </a:prstGeom>
        </p:spPr>
        <p:txBody>
          <a:bodyPr lIns="91559" tIns="45780" rIns="91559" bIns="45780"/>
          <a:lstStyle/>
          <a:p>
            <a:pPr lvl="0"/>
            <a:endParaRPr dirty="0"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 lIns="89710" tIns="44855" rIns="89710" bIns="44855"/>
          <a:lstStyle>
            <a:lvl1pPr defTabSz="914400">
              <a:lnSpc>
                <a:spcPct val="100000"/>
              </a:lnSpc>
              <a:spcBef>
                <a:spcPts val="100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/>
            </a:pPr>
            <a:r>
              <a:rPr lang="en-US" sz="1800" dirty="0"/>
              <a:t>Talking points</a:t>
            </a:r>
          </a:p>
          <a:p>
            <a:pPr>
              <a:defRPr sz="1800"/>
            </a:pPr>
            <a:r>
              <a:rPr lang="en-US" i="1" baseline="0" dirty="0"/>
              <a:t>Thermo Fisher “At a Glance” </a:t>
            </a:r>
          </a:p>
          <a:p>
            <a:pPr marL="286179" indent="-286179">
              <a:buFont typeface="Arial" panose="020B0604020202020204" pitchFamily="34" charset="0"/>
              <a:buChar char="•"/>
              <a:defRPr sz="1800"/>
            </a:pPr>
            <a:r>
              <a:rPr lang="en-US" i="1" baseline="0" dirty="0"/>
              <a:t>We never leave a customer behind</a:t>
            </a:r>
          </a:p>
          <a:p>
            <a:pPr marL="286179" indent="-286179">
              <a:buFont typeface="Arial" panose="020B0604020202020204" pitchFamily="34" charset="0"/>
              <a:buChar char="•"/>
              <a:defRPr sz="1800"/>
            </a:pPr>
            <a:r>
              <a:rPr lang="en-US" i="1" baseline="0" dirty="0"/>
              <a:t>Unmatched capabilities</a:t>
            </a:r>
          </a:p>
          <a:p>
            <a:pPr marL="286179" indent="-286179">
              <a:buFont typeface="Arial" panose="020B0604020202020204" pitchFamily="34" charset="0"/>
              <a:buChar char="•"/>
              <a:defRPr sz="1800"/>
            </a:pPr>
            <a:endParaRPr lang="en-US" i="1" baseline="0" dirty="0"/>
          </a:p>
          <a:p>
            <a:pPr>
              <a:defRPr sz="1800"/>
            </a:pPr>
            <a:r>
              <a:rPr lang="en-US" i="1" baseline="0" dirty="0"/>
              <a:t>Here’s what we are hearing/seeing/understanding in the market based on customers like you….</a:t>
            </a:r>
          </a:p>
          <a:p>
            <a:pPr>
              <a:defRPr sz="1800"/>
            </a:pPr>
            <a:endParaRPr lang="en-US" i="1" baseline="0" dirty="0"/>
          </a:p>
          <a:p>
            <a:pPr>
              <a:defRPr sz="1800"/>
            </a:pPr>
            <a:r>
              <a:rPr lang="en-US" i="1" u="sng" baseline="0" dirty="0"/>
              <a:t>About us</a:t>
            </a:r>
          </a:p>
          <a:p>
            <a:pPr defTabSz="915772">
              <a:spcBef>
                <a:spcPts val="1002"/>
              </a:spcBef>
              <a:defRPr sz="1800"/>
            </a:pPr>
            <a:r>
              <a:rPr lang="en-US" i="1" baseline="0" dirty="0"/>
              <a:t>Employees = global thought-leadership in all areas of science and harnessing the power of all that knowledge (10,000 customer-facing, so we can always be there for our customers)</a:t>
            </a:r>
          </a:p>
          <a:p>
            <a:pPr>
              <a:defRPr sz="1800"/>
            </a:pPr>
            <a:r>
              <a:rPr lang="en-US" i="1" baseline="0" dirty="0"/>
              <a:t>Scientists = no matter what science, we have focused experts and scientists in-house that are focused on the same things</a:t>
            </a:r>
          </a:p>
          <a:p>
            <a:pPr>
              <a:defRPr sz="1800"/>
            </a:pPr>
            <a:r>
              <a:rPr lang="en-US" i="1" baseline="0" dirty="0"/>
              <a:t>R&amp;D = we are committed to advancing science and staying ahead of innovation</a:t>
            </a:r>
          </a:p>
          <a:p>
            <a:pPr defTabSz="915772">
              <a:spcBef>
                <a:spcPts val="1002"/>
              </a:spcBef>
              <a:defRPr sz="1800"/>
            </a:pPr>
            <a:r>
              <a:rPr lang="en-US" i="1" baseline="0" dirty="0"/>
              <a:t>Revenues = we are not going anywhere, ‘insurance policy’</a:t>
            </a:r>
          </a:p>
          <a:p>
            <a:pPr>
              <a:defRPr sz="1800"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584120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CFBBF-3B0D-4C92-9336-0A2A8AA3E4A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67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4213"/>
            <a:ext cx="6096000" cy="34305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Thermo Scientific gives customers a smarter environmental monitoring solution – the</a:t>
            </a:r>
            <a:r>
              <a:rPr lang="en-US" baseline="0" dirty="0"/>
              <a:t> </a:t>
            </a:r>
            <a:r>
              <a:rPr lang="en-US" baseline="0" dirty="0" err="1"/>
              <a:t>iQ</a:t>
            </a:r>
            <a:r>
              <a:rPr lang="en-US" baseline="0" dirty="0"/>
              <a:t> series platform; the </a:t>
            </a:r>
            <a:r>
              <a:rPr lang="en-US" baseline="0" dirty="0" err="1"/>
              <a:t>iQ</a:t>
            </a:r>
            <a:r>
              <a:rPr lang="en-US" baseline="0" dirty="0"/>
              <a:t> to work smarter -- </a:t>
            </a:r>
            <a:r>
              <a:rPr lang="en-US" dirty="0"/>
              <a:t>designed for reliability, easy operation, and proactive maintenance – resulting in more control over instrument performance, costs, workflow, and data accuracy and availability.</a:t>
            </a:r>
          </a:p>
          <a:p>
            <a:pPr algn="l"/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77114-B4F4-400F-919F-D2AB1F2EDF0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4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4213"/>
            <a:ext cx="6096000" cy="34305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Non-Stop</a:t>
            </a:r>
            <a:r>
              <a:rPr lang="en-US" baseline="0" dirty="0"/>
              <a:t> Intelligence, how?...Predictive Diagnostics…prevent issues before they happen…we have moved some of the electronic control of our instruments from the common electronics to the measurement case…making our subassemblies communicate directly to the </a:t>
            </a:r>
            <a:r>
              <a:rPr lang="en-US" baseline="0" dirty="0" err="1"/>
              <a:t>anlayzer’s</a:t>
            </a:r>
            <a:r>
              <a:rPr lang="en-US" baseline="0" dirty="0"/>
              <a:t> brain…allowing them to tell the analyzer when they’re not feeling quite right…I’m working ok, no red flags but something isn’t right…the analyzer can then send a message recommending the hardware is looked at or replaced…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77114-B4F4-400F-919F-D2AB1F2EDF0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21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4213"/>
            <a:ext cx="6096000" cy="34305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/>
            <a:r>
              <a:rPr lang="en-US" dirty="0"/>
              <a:t>Proactive communication – I just spoke of an example where the analyzer can reach out via e-mail…predictive diagnostics will generate an e-mail, preventive maintenance will generate an e-mail, alarms will generate an e-mail…but there are some other serviceability features designed in the </a:t>
            </a:r>
            <a:r>
              <a:rPr lang="en-US" dirty="0" err="1"/>
              <a:t>the</a:t>
            </a:r>
            <a:r>
              <a:rPr lang="en-US" dirty="0"/>
              <a:t> platform that proactively communicate more detailed information…Chris and Lars will talk a little more about that tomorrow as well as the iQ360 product, a 24/7 customer support service for rapid response to equipment and service needs...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77114-B4F4-400F-919F-D2AB1F2EDF0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72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4213"/>
            <a:ext cx="6096000" cy="34305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err="1">
                <a:latin typeface="+mn-lt"/>
              </a:rPr>
              <a:t>iQ</a:t>
            </a:r>
            <a:r>
              <a:rPr lang="en-US" dirty="0">
                <a:latin typeface="+mn-lt"/>
              </a:rPr>
              <a:t> Mobile app </a:t>
            </a:r>
          </a:p>
          <a:p>
            <a:pPr lvl="0"/>
            <a:endParaRPr lang="en-US" dirty="0">
              <a:latin typeface="+mn-lt"/>
            </a:endParaRPr>
          </a:p>
          <a:p>
            <a:pPr lvl="0"/>
            <a:r>
              <a:rPr lang="en-US" dirty="0">
                <a:latin typeface="+mn-lt"/>
              </a:rPr>
              <a:t>Initially just for IOS phones</a:t>
            </a:r>
            <a:r>
              <a:rPr lang="en-US" baseline="0" dirty="0">
                <a:latin typeface="+mn-lt"/>
              </a:rPr>
              <a:t> and tablets so your iPhones and iPads essentially, </a:t>
            </a:r>
            <a:r>
              <a:rPr lang="en-US" dirty="0">
                <a:latin typeface="+mn-lt"/>
              </a:rPr>
              <a:t>available for free download on the Apple App Store</a:t>
            </a:r>
          </a:p>
          <a:p>
            <a:pPr lvl="1"/>
            <a:endParaRPr lang="en-US" dirty="0">
              <a:latin typeface="+mn-lt"/>
            </a:endParaRPr>
          </a:p>
          <a:p>
            <a:pPr lvl="1"/>
            <a:r>
              <a:rPr lang="en-US" dirty="0">
                <a:latin typeface="+mn-lt"/>
              </a:rPr>
              <a:t>Mobile app benefits:</a:t>
            </a:r>
          </a:p>
          <a:p>
            <a:pPr lvl="1"/>
            <a:r>
              <a:rPr lang="en-US" dirty="0">
                <a:latin typeface="+mn-lt"/>
              </a:rPr>
              <a:t>24/7 continuous remote monitoring of analyzer suite</a:t>
            </a:r>
          </a:p>
          <a:p>
            <a:pPr lvl="1"/>
            <a:r>
              <a:rPr lang="en-US" dirty="0">
                <a:latin typeface="+mn-lt"/>
              </a:rPr>
              <a:t>Proactively receive alarm and maintenance alerts</a:t>
            </a:r>
          </a:p>
          <a:p>
            <a:pPr lvl="1"/>
            <a:r>
              <a:rPr lang="en-US" dirty="0">
                <a:latin typeface="+mn-lt"/>
              </a:rPr>
              <a:t>Access the most up to date analyzer resources (e.g. instrument manuals, specification sheets, how-to videos, maintenance logs, quick start guides)</a:t>
            </a:r>
          </a:p>
          <a:p>
            <a:pPr lvl="1"/>
            <a:r>
              <a:rPr lang="en-US" dirty="0">
                <a:latin typeface="+mn-lt"/>
              </a:rPr>
              <a:t>Order Services:</a:t>
            </a:r>
          </a:p>
          <a:p>
            <a:pPr lvl="2"/>
            <a:r>
              <a:rPr lang="en-US" dirty="0">
                <a:latin typeface="+mn-lt"/>
              </a:rPr>
              <a:t>Spare parts from </a:t>
            </a:r>
            <a:r>
              <a:rPr lang="en-US" dirty="0">
                <a:latin typeface="+mn-lt"/>
                <a:hlinkClick r:id="rId3"/>
              </a:rPr>
              <a:t>www.analyticalinstruments.com</a:t>
            </a:r>
            <a:endParaRPr lang="en-US" dirty="0">
              <a:latin typeface="+mn-lt"/>
            </a:endParaRPr>
          </a:p>
          <a:p>
            <a:pPr lvl="2"/>
            <a:r>
              <a:rPr lang="en-US" dirty="0">
                <a:latin typeface="+mn-lt"/>
              </a:rPr>
              <a:t>Field Services Visit</a:t>
            </a:r>
          </a:p>
          <a:p>
            <a:pPr lvl="2"/>
            <a:r>
              <a:rPr lang="en-US" dirty="0">
                <a:latin typeface="+mn-lt"/>
              </a:rPr>
              <a:t>Calibration certificate</a:t>
            </a:r>
          </a:p>
          <a:p>
            <a:pPr lvl="2"/>
            <a:r>
              <a:rPr lang="en-US" dirty="0">
                <a:latin typeface="+mn-lt"/>
              </a:rPr>
              <a:t>Return request authorization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77114-B4F4-400F-919F-D2AB1F2EDF0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58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4213"/>
            <a:ext cx="6096000" cy="34305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Non-Stop Intelligence – Predictive Diagnostics, Proactive Communication, Personal Device Connectivity -- To give you </a:t>
            </a:r>
            <a:r>
              <a:rPr lang="en-US" dirty="0">
                <a:solidFill>
                  <a:schemeClr val="accent1"/>
                </a:solidFill>
              </a:rPr>
              <a:t>more control </a:t>
            </a:r>
            <a:r>
              <a:rPr lang="en-US" dirty="0"/>
              <a:t>over instrument performance, data availability, and your workday </a:t>
            </a:r>
          </a:p>
          <a:p>
            <a:r>
              <a:rPr lang="en-US" dirty="0">
                <a:solidFill>
                  <a:schemeClr val="accent1"/>
                </a:solidFill>
              </a:rPr>
              <a:t>Today </a:t>
            </a:r>
            <a:r>
              <a:rPr lang="en-US" dirty="0"/>
              <a:t>and </a:t>
            </a:r>
            <a:r>
              <a:rPr lang="en-US" dirty="0">
                <a:solidFill>
                  <a:schemeClr val="accent1"/>
                </a:solidFill>
              </a:rPr>
              <a:t>Tomorrow</a:t>
            </a:r>
            <a:r>
              <a:rPr lang="en-US" dirty="0"/>
              <a:t>.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77114-B4F4-400F-919F-D2AB1F2EDF0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87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3429000"/>
            <a:ext cx="12192000" cy="3436044"/>
          </a:xfrm>
          <a:prstGeom prst="rect">
            <a:avLst/>
          </a:prstGeom>
          <a:solidFill>
            <a:schemeClr val="bg1"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latin typeface="Arial" pitchFamily="124" charset="0"/>
            </a:endParaRPr>
          </a:p>
        </p:txBody>
      </p:sp>
      <p:pic>
        <p:nvPicPr>
          <p:cNvPr id="10" name="image12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6553" y="3650462"/>
            <a:ext cx="2376099" cy="56918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36550" y="5368413"/>
            <a:ext cx="4023360" cy="932010"/>
          </a:xfrm>
        </p:spPr>
        <p:txBody>
          <a:bodyPr/>
          <a:lstStyle>
            <a:lvl1pPr>
              <a:spcAft>
                <a:spcPts val="0"/>
              </a:spcAft>
              <a:buFontTx/>
              <a:buNone/>
              <a:defRPr sz="1600" b="0" baseline="0">
                <a:solidFill>
                  <a:schemeClr val="accent5"/>
                </a:solidFill>
              </a:defRPr>
            </a:lvl1pPr>
            <a:lvl2pPr marL="114300" indent="4763">
              <a:spcAft>
                <a:spcPts val="0"/>
              </a:spcAft>
              <a:buFontTx/>
              <a:buNone/>
              <a:defRPr sz="1400" i="1" baseline="0">
                <a:solidFill>
                  <a:schemeClr val="accent5"/>
                </a:solidFill>
              </a:defRPr>
            </a:lvl2pPr>
          </a:lstStyle>
          <a:p>
            <a:pPr lvl="0"/>
            <a:r>
              <a:rPr lang="en-US" dirty="0"/>
              <a:t>16pt Presenter Name</a:t>
            </a:r>
          </a:p>
          <a:p>
            <a:pPr lvl="1"/>
            <a:r>
              <a:rPr lang="en-US" dirty="0"/>
              <a:t>14pt Italic Presenter Title </a:t>
            </a:r>
          </a:p>
        </p:txBody>
      </p:sp>
      <p:sp>
        <p:nvSpPr>
          <p:cNvPr id="18" name="Title 16"/>
          <p:cNvSpPr>
            <a:spLocks noGrp="1"/>
          </p:cNvSpPr>
          <p:nvPr>
            <p:ph type="title" hasCustomPrompt="1"/>
          </p:nvPr>
        </p:nvSpPr>
        <p:spPr>
          <a:xfrm>
            <a:off x="336551" y="4850575"/>
            <a:ext cx="11548533" cy="443190"/>
          </a:xfrm>
          <a:noFill/>
        </p:spPr>
        <p:txBody>
          <a:bodyPr wrap="square" lIns="91440">
            <a:noAutofit/>
          </a:bodyPr>
          <a:lstStyle>
            <a:lvl1pPr>
              <a:defRPr sz="28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28pt Arial Title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0" y="6297614"/>
            <a:ext cx="12192000" cy="567431"/>
            <a:chOff x="0" y="6289662"/>
            <a:chExt cx="9144000" cy="567431"/>
          </a:xfrm>
        </p:grpSpPr>
        <p:sp>
          <p:nvSpPr>
            <p:cNvPr id="7" name="Rectangle 6"/>
            <p:cNvSpPr/>
            <p:nvPr/>
          </p:nvSpPr>
          <p:spPr bwMode="auto">
            <a:xfrm>
              <a:off x="0" y="6289662"/>
              <a:ext cx="9144000" cy="567431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itchFamily="12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0" y="6467489"/>
              <a:ext cx="4320089" cy="215444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Arial"/>
                </a:rPr>
                <a:t>The world leader in </a:t>
              </a:r>
              <a:r>
                <a:rPr lang="en-US" sz="1400">
                  <a:solidFill>
                    <a:schemeClr val="bg1"/>
                  </a:solidFill>
                  <a:latin typeface="Arial"/>
                </a:rPr>
                <a:t>serving science</a:t>
              </a:r>
              <a:endParaRPr lang="en-US" sz="1400" dirty="0">
                <a:solidFill>
                  <a:schemeClr val="bg1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994729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content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33401"/>
            <a:ext cx="12192000" cy="1979613"/>
          </a:xfrm>
          <a:solidFill>
            <a:srgbClr val="7FBA00"/>
          </a:solidFill>
        </p:spPr>
        <p:txBody>
          <a:bodyPr lIns="274320" anchor="ctr" anchorCtr="0"/>
          <a:lstStyle>
            <a:lvl1pPr marL="0" indent="0">
              <a:spcBef>
                <a:spcPts val="600"/>
              </a:spcBef>
              <a:buClr>
                <a:schemeClr val="bg1"/>
              </a:buClr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171450" indent="0">
              <a:buFontTx/>
              <a:buNone/>
              <a:defRPr sz="1600"/>
            </a:lvl2pPr>
          </a:lstStyle>
          <a:p>
            <a:pPr marL="0" indent="0">
              <a:spcBef>
                <a:spcPts val="600"/>
              </a:spcBef>
              <a:buClr>
                <a:schemeClr val="bg1"/>
              </a:buClr>
              <a:buNone/>
            </a:pPr>
            <a:r>
              <a:rPr lang="en-US" sz="2400" kern="0" dirty="0">
                <a:solidFill>
                  <a:schemeClr val="bg1"/>
                </a:solidFill>
              </a:rPr>
              <a:t>Place sub-head or framing statement text in this box. </a:t>
            </a:r>
            <a:br>
              <a:rPr lang="en-US" sz="2400" kern="0" dirty="0">
                <a:solidFill>
                  <a:schemeClr val="bg1"/>
                </a:solidFill>
              </a:rPr>
            </a:br>
            <a:r>
              <a:rPr lang="en-US" sz="2400" kern="0" dirty="0">
                <a:solidFill>
                  <a:schemeClr val="bg1"/>
                </a:solidFill>
              </a:rPr>
              <a:t>Change box color and transparency as desired.</a:t>
            </a:r>
            <a:br>
              <a:rPr lang="en-US" sz="2400" kern="0" dirty="0">
                <a:solidFill>
                  <a:schemeClr val="bg1"/>
                </a:solidFill>
              </a:rPr>
            </a:br>
            <a:r>
              <a:rPr lang="en-US" sz="2400" kern="0" dirty="0">
                <a:solidFill>
                  <a:schemeClr val="bg1"/>
                </a:solidFill>
              </a:rPr>
              <a:t>Vertically reposition as desired.</a:t>
            </a:r>
          </a:p>
        </p:txBody>
      </p:sp>
    </p:spTree>
    <p:extLst>
      <p:ext uri="{BB962C8B-B14F-4D97-AF65-F5344CB8AC3E}">
        <p14:creationId xmlns:p14="http://schemas.microsoft.com/office/powerpoint/2010/main" val="95378442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851" y="1065214"/>
            <a:ext cx="11569700" cy="4833937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buClr>
                <a:schemeClr val="accent5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First level: Arial 20pt</a:t>
            </a:r>
          </a:p>
          <a:p>
            <a:pPr lvl="1"/>
            <a:r>
              <a:rPr lang="en-US" dirty="0"/>
              <a:t>Second level: Arial 18pt</a:t>
            </a:r>
          </a:p>
          <a:p>
            <a:pPr lvl="2"/>
            <a:r>
              <a:rPr lang="en-US" dirty="0"/>
              <a:t>Third level: Arial 16pt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958378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284460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bod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3267" y="777923"/>
            <a:ext cx="11580284" cy="5127578"/>
          </a:xfrm>
          <a:prstGeom prst="roundRect">
            <a:avLst>
              <a:gd name="adj" fmla="val 2774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47000">
                <a:srgbClr val="FFFFFF"/>
              </a:gs>
            </a:gsLst>
            <a:lin ang="10800000" scaled="1"/>
            <a:tileRect/>
          </a:gradFill>
          <a:ln w="15875" cap="flat" algn="ctr">
            <a:solidFill>
              <a:schemeClr val="bg2"/>
            </a:solidFill>
            <a:round/>
            <a:headEnd type="none" w="med" len="med"/>
            <a:tailEnd type="none" w="med" len="med"/>
          </a:ln>
          <a:effectLst>
            <a:outerShdw blurRad="254000" dist="101600" dir="8400000" sx="98000" sy="98000" rotWithShape="0">
              <a:prstClr val="black">
                <a:alpha val="40000"/>
              </a:prstClr>
            </a:outerShdw>
          </a:effectLst>
        </p:spPr>
        <p:txBody>
          <a:bodyPr vert="horz" wrap="square" lIns="91430" tIns="91440" rIns="91430" bIns="45716" numCol="1" anchor="t" anchorCtr="0" compatLnSpc="1">
            <a:prstTxWarp prst="textNoShape">
              <a:avLst/>
            </a:prstTxWarp>
          </a:bodyPr>
          <a:lstStyle>
            <a:lvl1pPr marL="157428" indent="-15742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EE3134"/>
              </a:buClr>
              <a:buSzPts val="2000"/>
              <a:buFont typeface=""/>
              <a:buChar char="•"/>
              <a:defRPr lang="en-US" sz="2000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1pPr>
            <a:lvl2pPr marL="342900" indent="-1714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5"/>
              </a:buClr>
              <a:buSzPct val="100000"/>
              <a:buFont typeface="Arial"/>
              <a:buChar char="•"/>
              <a:defRPr lang="en-US" sz="1800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2pPr>
            <a:lvl3pPr marL="635000" indent="-1905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5"/>
              </a:buClr>
              <a:buSzPct val="100000"/>
              <a:buFont typeface="Arial"/>
              <a:buChar char="•"/>
              <a:defRPr lang="en-US" sz="1600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3pPr>
          </a:lstStyle>
          <a:p>
            <a:pPr lvl="0"/>
            <a:r>
              <a:rPr lang="en-US" dirty="0"/>
              <a:t>First level: Arial 20pt</a:t>
            </a:r>
          </a:p>
          <a:p>
            <a:pPr lvl="1"/>
            <a:r>
              <a:rPr lang="en-US" dirty="0"/>
              <a:t>Second level: Arial 18pt</a:t>
            </a:r>
          </a:p>
          <a:p>
            <a:pPr lvl="2"/>
            <a:r>
              <a:rPr lang="en-US" dirty="0"/>
              <a:t>Third level: Arial 16pt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753413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1195" y="905775"/>
            <a:ext cx="5526617" cy="4825100"/>
          </a:xfrm>
        </p:spPr>
        <p:txBody>
          <a:bodyPr/>
          <a:lstStyle>
            <a:lvl1pPr marL="0" indent="-188913" algn="l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EE3134"/>
              </a:buClr>
              <a:buSzPct val="100000"/>
              <a:buFont typeface=""/>
              <a:buChar char="•"/>
              <a:defRPr sz="2000" b="0" baseline="0">
                <a:solidFill>
                  <a:srgbClr val="000000"/>
                </a:solidFill>
                <a:latin typeface="Arial"/>
              </a:defRPr>
            </a:lvl1pPr>
            <a:lvl2pPr marL="403225" indent="-171450" algn="l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5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  <a:latin typeface="Arial"/>
              </a:defRPr>
            </a:lvl2pPr>
            <a:lvl3pPr marL="457200" indent="169863" algn="l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5"/>
              </a:buClr>
              <a:buSzPct val="100000"/>
              <a:buFont typeface="Arial"/>
              <a:buChar char="•"/>
              <a:defRPr sz="1600">
                <a:solidFill>
                  <a:srgbClr val="000000"/>
                </a:solidFill>
                <a:latin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level: Arial 18pt</a:t>
            </a:r>
          </a:p>
          <a:p>
            <a:pPr lvl="1"/>
            <a:r>
              <a:rPr lang="en-US" dirty="0"/>
              <a:t>Second level: Arial 16pt</a:t>
            </a:r>
          </a:p>
          <a:p>
            <a:pPr lvl="2"/>
            <a:r>
              <a:rPr lang="en-US" dirty="0"/>
              <a:t>Third level: Arial 14pt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6351485" y="905775"/>
            <a:ext cx="5526617" cy="4825100"/>
          </a:xfrm>
        </p:spPr>
        <p:txBody>
          <a:bodyPr/>
          <a:lstStyle>
            <a:lvl1pPr marL="0" indent="-188913" algn="l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EE3134"/>
              </a:buClr>
              <a:buSzPct val="100000"/>
              <a:buFont typeface=""/>
              <a:buChar char="•"/>
              <a:defRPr sz="2000" b="0" baseline="0">
                <a:solidFill>
                  <a:srgbClr val="000000"/>
                </a:solidFill>
                <a:latin typeface="Arial"/>
              </a:defRPr>
            </a:lvl1pPr>
            <a:lvl2pPr marL="403225" indent="-171450" algn="l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5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  <a:latin typeface="Arial"/>
              </a:defRPr>
            </a:lvl2pPr>
            <a:lvl3pPr marL="457200" indent="169863" algn="l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5"/>
              </a:buClr>
              <a:buSzPct val="100000"/>
              <a:buFont typeface="Arial"/>
              <a:buChar char="•"/>
              <a:defRPr sz="1600">
                <a:solidFill>
                  <a:srgbClr val="000000"/>
                </a:solidFill>
                <a:latin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level: Arial 18pt</a:t>
            </a:r>
          </a:p>
          <a:p>
            <a:pPr lvl="1"/>
            <a:r>
              <a:rPr lang="en-US" dirty="0"/>
              <a:t>Second level: Arial 16pt</a:t>
            </a:r>
          </a:p>
          <a:p>
            <a:pPr lvl="2"/>
            <a:r>
              <a:rPr lang="en-US" dirty="0"/>
              <a:t>Third level: Arial 14pt</a:t>
            </a:r>
          </a:p>
        </p:txBody>
      </p:sp>
    </p:spTree>
    <p:extLst>
      <p:ext uri="{BB962C8B-B14F-4D97-AF65-F5344CB8AC3E}">
        <p14:creationId xmlns:p14="http://schemas.microsoft.com/office/powerpoint/2010/main" val="401444029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6935" y="905776"/>
            <a:ext cx="5526616" cy="4999725"/>
          </a:xfrm>
          <a:prstGeom prst="roundRect">
            <a:avLst>
              <a:gd name="adj" fmla="val 3431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47000">
                <a:srgbClr val="FFFFFF"/>
              </a:gs>
            </a:gsLst>
            <a:lin ang="10800000" scaled="1"/>
            <a:tileRect/>
          </a:gradFill>
          <a:ln w="15875" cap="flat" algn="ctr">
            <a:solidFill>
              <a:schemeClr val="bg2"/>
            </a:solidFill>
            <a:round/>
            <a:headEnd type="none" w="med" len="med"/>
            <a:tailEnd type="none" w="med" len="med"/>
          </a:ln>
          <a:effectLst>
            <a:outerShdw blurRad="254000" dist="101600" dir="8400000" sx="98000" sy="98000" rotWithShape="0">
              <a:prstClr val="black">
                <a:alpha val="40000"/>
              </a:prstClr>
            </a:outerShdw>
          </a:effectLst>
        </p:spPr>
        <p:txBody>
          <a:bodyPr vert="horz" wrap="square" lIns="91430" tIns="91440" rIns="91430" bIns="45716" numCol="1" anchor="t" anchorCtr="0" compatLnSpc="1">
            <a:prstTxWarp prst="textNoShape">
              <a:avLst/>
            </a:prstTxWarp>
          </a:bodyPr>
          <a:lstStyle>
            <a:lvl1pPr>
              <a:spcAft>
                <a:spcPts val="1200"/>
              </a:spcAft>
              <a:defRPr lang="en-US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1pPr>
            <a:lvl2pPr>
              <a:spcAft>
                <a:spcPts val="1200"/>
              </a:spcAft>
              <a:defRPr lang="en-US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2pPr>
            <a:lvl3pPr>
              <a:spcAft>
                <a:spcPts val="1200"/>
              </a:spcAft>
              <a:defRPr lang="en-US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3pPr>
          </a:lstStyle>
          <a:p>
            <a:pPr marL="157428" lvl="0" indent="-157428">
              <a:lnSpc>
                <a:spcPct val="100000"/>
              </a:lnSpc>
              <a:buClr>
                <a:srgbClr val="EE3134"/>
              </a:buClr>
              <a:buSzPts val="2000"/>
              <a:buFont typeface=""/>
            </a:pPr>
            <a:r>
              <a:rPr lang="en-US" dirty="0"/>
              <a:t>First level: Arial 18pt</a:t>
            </a:r>
          </a:p>
          <a:p>
            <a:pPr lvl="1">
              <a:lnSpc>
                <a:spcPct val="100000"/>
              </a:lnSpc>
              <a:buClr>
                <a:schemeClr val="accent5"/>
              </a:buClr>
              <a:buSzPct val="100000"/>
              <a:buFont typeface="Arial"/>
            </a:pPr>
            <a:r>
              <a:rPr lang="en-US" dirty="0"/>
              <a:t>Second level: Arial 16pt</a:t>
            </a:r>
          </a:p>
          <a:p>
            <a:pPr marL="635000" lvl="2" indent="-190500">
              <a:lnSpc>
                <a:spcPct val="100000"/>
              </a:lnSpc>
              <a:buClr>
                <a:schemeClr val="accent5"/>
              </a:buClr>
              <a:buSzPct val="100000"/>
              <a:buFont typeface="Arial"/>
            </a:pPr>
            <a:r>
              <a:rPr lang="en-US" dirty="0"/>
              <a:t>Third level: Arial 14pt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3268" y="905776"/>
            <a:ext cx="5526617" cy="4999725"/>
          </a:xfrm>
          <a:prstGeom prst="roundRect">
            <a:avLst>
              <a:gd name="adj" fmla="val 3431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47000">
                <a:srgbClr val="FFFFFF"/>
              </a:gs>
            </a:gsLst>
            <a:lin ang="10800000" scaled="1"/>
            <a:tileRect/>
          </a:gradFill>
          <a:ln w="15875" cap="flat" algn="ctr">
            <a:solidFill>
              <a:schemeClr val="bg2"/>
            </a:solidFill>
            <a:round/>
            <a:headEnd type="none" w="med" len="med"/>
            <a:tailEnd type="none" w="med" len="med"/>
          </a:ln>
          <a:effectLst>
            <a:outerShdw blurRad="254000" dist="101600" dir="8400000" sx="98000" sy="98000" rotWithShape="0">
              <a:prstClr val="black">
                <a:alpha val="40000"/>
              </a:prstClr>
            </a:outerShdw>
          </a:effectLst>
        </p:spPr>
        <p:txBody>
          <a:bodyPr vert="horz" wrap="square" lIns="91430" tIns="91440" rIns="91430" bIns="45716" numCol="1" anchor="t" anchorCtr="0" compatLnSpc="1">
            <a:prstTxWarp prst="textNoShape">
              <a:avLst/>
            </a:prstTxWarp>
          </a:bodyPr>
          <a:lstStyle>
            <a:lvl1pPr>
              <a:spcAft>
                <a:spcPts val="1200"/>
              </a:spcAft>
              <a:defRPr lang="en-US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1pPr>
            <a:lvl2pPr>
              <a:spcAft>
                <a:spcPts val="1200"/>
              </a:spcAft>
              <a:defRPr lang="en-US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2pPr>
            <a:lvl3pPr>
              <a:spcAft>
                <a:spcPts val="1200"/>
              </a:spcAft>
              <a:defRPr lang="en-US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3pPr>
          </a:lstStyle>
          <a:p>
            <a:pPr marL="157428" lvl="0" indent="-157428">
              <a:lnSpc>
                <a:spcPct val="100000"/>
              </a:lnSpc>
              <a:buClr>
                <a:srgbClr val="EE3134"/>
              </a:buClr>
              <a:buSzPts val="2000"/>
              <a:buFont typeface=""/>
            </a:pPr>
            <a:r>
              <a:rPr lang="en-US" dirty="0"/>
              <a:t>First level: Arial 18pt</a:t>
            </a:r>
          </a:p>
          <a:p>
            <a:pPr lvl="1">
              <a:lnSpc>
                <a:spcPct val="100000"/>
              </a:lnSpc>
              <a:buClr>
                <a:schemeClr val="accent5"/>
              </a:buClr>
              <a:buSzPct val="100000"/>
              <a:buFont typeface="Arial"/>
            </a:pPr>
            <a:r>
              <a:rPr lang="en-US" dirty="0"/>
              <a:t>Second level: Arial 16pt</a:t>
            </a:r>
          </a:p>
          <a:p>
            <a:pPr marL="635000" lvl="2" indent="-190500">
              <a:lnSpc>
                <a:spcPct val="100000"/>
              </a:lnSpc>
              <a:buClr>
                <a:schemeClr val="accent5"/>
              </a:buClr>
              <a:buSzPct val="100000"/>
              <a:buFont typeface="Arial"/>
            </a:pPr>
            <a:r>
              <a:rPr lang="en-US" dirty="0"/>
              <a:t>Third level: Arial 14pt</a:t>
            </a:r>
          </a:p>
        </p:txBody>
      </p:sp>
    </p:spTree>
    <p:extLst>
      <p:ext uri="{BB962C8B-B14F-4D97-AF65-F5344CB8AC3E}">
        <p14:creationId xmlns:p14="http://schemas.microsoft.com/office/powerpoint/2010/main" val="378157595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our boxes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2317" y="942975"/>
            <a:ext cx="5513915" cy="2182126"/>
          </a:xfrm>
          <a:prstGeom prst="roundRect">
            <a:avLst>
              <a:gd name="adj" fmla="val 5211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47000">
                <a:srgbClr val="FFFFFF"/>
              </a:gs>
            </a:gsLst>
            <a:lin ang="10800000" scaled="1"/>
            <a:tileRect/>
          </a:gradFill>
          <a:ln w="15875" cap="flat" algn="ctr">
            <a:solidFill>
              <a:schemeClr val="bg2"/>
            </a:solidFill>
            <a:round/>
            <a:headEnd type="none" w="med" len="med"/>
            <a:tailEnd type="none" w="med" len="med"/>
          </a:ln>
          <a:effectLst>
            <a:outerShdw blurRad="254000" dist="228600" dir="6600000" sx="95000" sy="95000" algn="tl" rotWithShape="0">
              <a:schemeClr val="tx1">
                <a:alpha val="43000"/>
              </a:schemeClr>
            </a:outerShdw>
          </a:effec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marL="157428" indent="-15742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EE3134"/>
              </a:buClr>
              <a:buSzPct val="100000"/>
              <a:buFont typeface=""/>
              <a:buChar char="•"/>
              <a:defRPr lang="en-US" sz="1600" b="0" kern="120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1pPr>
            <a:lvl2pPr marL="308610" indent="-15430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/>
              <a:buChar char="•"/>
              <a:defRPr lang="en-US" sz="1400" b="0" kern="120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2pPr>
            <a:lvl3pPr marL="508000" indent="-1524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/>
              <a:buChar char="•"/>
              <a:defRPr lang="en-US" sz="1200" b="0" kern="120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level: Arial 16pt</a:t>
            </a:r>
          </a:p>
          <a:p>
            <a:pPr lvl="1"/>
            <a:r>
              <a:rPr lang="en-US" dirty="0"/>
              <a:t>Second level: Arial 14pt</a:t>
            </a:r>
          </a:p>
          <a:p>
            <a:pPr lvl="2"/>
            <a:r>
              <a:rPr lang="en-US" dirty="0"/>
              <a:t>Third level: Arial 12pt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332318" y="3304275"/>
            <a:ext cx="5513913" cy="2182126"/>
          </a:xfrm>
          <a:prstGeom prst="roundRect">
            <a:avLst>
              <a:gd name="adj" fmla="val 5211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47000">
                <a:srgbClr val="FFFFFF"/>
              </a:gs>
            </a:gsLst>
            <a:lin ang="10800000" scaled="1"/>
            <a:tileRect/>
          </a:gradFill>
          <a:ln w="15875" cap="flat" algn="ctr">
            <a:solidFill>
              <a:schemeClr val="bg2"/>
            </a:solidFill>
            <a:round/>
            <a:headEnd type="none" w="med" len="med"/>
            <a:tailEnd type="none" w="med" len="med"/>
          </a:ln>
          <a:effectLst>
            <a:outerShdw blurRad="254000" dist="228600" dir="6600000" sx="95000" sy="95000" algn="tl" rotWithShape="0">
              <a:schemeClr val="tx1">
                <a:alpha val="43000"/>
              </a:schemeClr>
            </a:outerShdw>
          </a:effec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marL="157428" indent="-15742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EE3134"/>
              </a:buClr>
              <a:buSzPts val="2000"/>
              <a:buFont typeface=""/>
              <a:buChar char="•"/>
              <a:defRPr lang="en-US" sz="1600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1pPr>
            <a:lvl2pPr marL="308610" indent="-15430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3E6181"/>
              </a:buClr>
              <a:buSzPts val="2000"/>
              <a:buFont typeface="Arial"/>
              <a:buChar char="•"/>
              <a:defRPr lang="en-US" sz="1400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2pPr>
            <a:lvl3pPr marL="508000" indent="-1524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3E6181"/>
              </a:buClr>
              <a:buSzPts val="2000"/>
              <a:buFont typeface="Arial"/>
              <a:buChar char="•"/>
              <a:defRPr lang="en-US" sz="1200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level: Arial 16pt</a:t>
            </a:r>
          </a:p>
          <a:p>
            <a:pPr marL="308610" lvl="1" indent="-154305" algn="l" defTabSz="3429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/>
              <a:buChar char="•"/>
            </a:pPr>
            <a:r>
              <a:rPr lang="en-US" dirty="0"/>
              <a:t>Second level: Arial 14pt</a:t>
            </a:r>
          </a:p>
          <a:p>
            <a:pPr marL="508000" lvl="2" indent="-152400" algn="l" defTabSz="5715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/>
              <a:buChar char="•"/>
            </a:pPr>
            <a:r>
              <a:rPr lang="en-US" dirty="0"/>
              <a:t>Third level: Arial 12pt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400800" y="942975"/>
            <a:ext cx="5513915" cy="2182126"/>
          </a:xfrm>
          <a:prstGeom prst="roundRect">
            <a:avLst>
              <a:gd name="adj" fmla="val 5211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47000">
                <a:srgbClr val="FFFFFF"/>
              </a:gs>
            </a:gsLst>
            <a:lin ang="10800000" scaled="1"/>
            <a:tileRect/>
          </a:gradFill>
          <a:ln w="15875" cap="flat" algn="ctr">
            <a:solidFill>
              <a:schemeClr val="bg2"/>
            </a:solidFill>
            <a:round/>
            <a:headEnd type="none" w="med" len="med"/>
            <a:tailEnd type="none" w="med" len="med"/>
          </a:ln>
          <a:effectLst>
            <a:outerShdw blurRad="254000" dist="228600" dir="6600000" sx="95000" sy="95000" algn="tl" rotWithShape="0">
              <a:schemeClr val="tx1">
                <a:alpha val="43000"/>
              </a:schemeClr>
            </a:outerShdw>
          </a:effec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marL="157428" indent="-15742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EE3134"/>
              </a:buClr>
              <a:buSzPts val="2000"/>
              <a:buFont typeface=""/>
              <a:buChar char="•"/>
              <a:defRPr lang="en-US" sz="1600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1pPr>
            <a:lvl2pPr marL="308610" indent="-15430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3E6181"/>
              </a:buClr>
              <a:buSzPts val="2000"/>
              <a:buFont typeface="Arial"/>
              <a:buChar char="•"/>
              <a:defRPr lang="en-US" sz="1400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2pPr>
            <a:lvl3pPr marL="508000" indent="-1524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3E6181"/>
              </a:buClr>
              <a:buSzPts val="2000"/>
              <a:buFont typeface="Arial"/>
              <a:buChar char="•"/>
              <a:defRPr lang="en-US" sz="1200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level: Arial 16pt</a:t>
            </a:r>
          </a:p>
          <a:p>
            <a:pPr marL="308610" lvl="1" indent="-154305" algn="l" defTabSz="3429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/>
              <a:buChar char="•"/>
            </a:pPr>
            <a:r>
              <a:rPr lang="en-US" dirty="0"/>
              <a:t>Second level: Arial 14pt</a:t>
            </a:r>
          </a:p>
          <a:p>
            <a:pPr marL="508000" lvl="2" indent="-152400" algn="l" defTabSz="5715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/>
              <a:buChar char="•"/>
            </a:pPr>
            <a:r>
              <a:rPr lang="en-US" dirty="0"/>
              <a:t>Third level: Arial 12pt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6400800" y="3304275"/>
            <a:ext cx="5513915" cy="2182126"/>
          </a:xfrm>
          <a:prstGeom prst="roundRect">
            <a:avLst>
              <a:gd name="adj" fmla="val 5211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47000">
                <a:srgbClr val="FFFFFF"/>
              </a:gs>
            </a:gsLst>
            <a:lin ang="10800000" scaled="1"/>
            <a:tileRect/>
          </a:gradFill>
          <a:ln w="15875" cap="flat" algn="ctr">
            <a:solidFill>
              <a:schemeClr val="bg2"/>
            </a:solidFill>
            <a:round/>
            <a:headEnd type="none" w="med" len="med"/>
            <a:tailEnd type="none" w="med" len="med"/>
          </a:ln>
          <a:effectLst>
            <a:outerShdw blurRad="254000" dist="228600" dir="6600000" sx="95000" sy="95000" algn="tl" rotWithShape="0">
              <a:schemeClr val="tx1">
                <a:alpha val="43000"/>
              </a:schemeClr>
            </a:outerShdw>
          </a:effec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marL="157428" indent="-15742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EE3134"/>
              </a:buClr>
              <a:buSzPts val="2000"/>
              <a:buFont typeface=""/>
              <a:buChar char="•"/>
              <a:defRPr lang="en-US" sz="1600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1pPr>
            <a:lvl2pPr marL="308610" indent="-15430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3E6181"/>
              </a:buClr>
              <a:buSzPts val="2000"/>
              <a:buFont typeface="Arial"/>
              <a:buChar char="•"/>
              <a:defRPr lang="en-US" sz="1400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2pPr>
            <a:lvl3pPr marL="508000" indent="-1524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3E6181"/>
              </a:buClr>
              <a:buSzPts val="2000"/>
              <a:buFont typeface="Arial"/>
              <a:buChar char="•"/>
              <a:defRPr lang="en-US" sz="1200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level: Arial 16pt</a:t>
            </a:r>
          </a:p>
          <a:p>
            <a:pPr marL="308610" lvl="1" indent="-154305" algn="l" defTabSz="3429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/>
              <a:buChar char="•"/>
            </a:pPr>
            <a:r>
              <a:rPr lang="en-US" dirty="0"/>
              <a:t>Second level: Arial 14pt</a:t>
            </a:r>
          </a:p>
          <a:p>
            <a:pPr marL="508000" lvl="2" indent="-152400" algn="l" defTabSz="5715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/>
              <a:buChar char="•"/>
            </a:pPr>
            <a:r>
              <a:rPr lang="en-US" dirty="0"/>
              <a:t>Third level: Arial 12pt</a:t>
            </a:r>
          </a:p>
        </p:txBody>
      </p:sp>
    </p:spTree>
    <p:extLst>
      <p:ext uri="{BB962C8B-B14F-4D97-AF65-F5344CB8AC3E}">
        <p14:creationId xmlns:p14="http://schemas.microsoft.com/office/powerpoint/2010/main" val="92244902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 with layou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/>
          <p:nvPr/>
        </p:nvGrpSpPr>
        <p:grpSpPr>
          <a:xfrm>
            <a:off x="0" y="0"/>
            <a:ext cx="12192000" cy="6305550"/>
            <a:chOff x="0" y="0"/>
            <a:chExt cx="9144000" cy="6305550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200615" y="0"/>
              <a:ext cx="0" cy="630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 bwMode="auto">
            <a:xfrm>
              <a:off x="8943587" y="0"/>
              <a:ext cx="0" cy="630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0" y="525463"/>
              <a:ext cx="914400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0" y="1066800"/>
              <a:ext cx="914400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0" y="5715000"/>
              <a:ext cx="914400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0" y="5896896"/>
              <a:ext cx="914400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512017" y="0"/>
              <a:ext cx="0" cy="630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6627728" y="0"/>
              <a:ext cx="0" cy="630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2370263" y="0"/>
              <a:ext cx="0" cy="630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6802187" y="0"/>
              <a:ext cx="0" cy="630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572000" y="809625"/>
              <a:ext cx="0" cy="49053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242888" y="3426948"/>
              <a:ext cx="8677275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242888" y="2514600"/>
              <a:ext cx="8677275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202548" y="0"/>
              <a:ext cx="0" cy="630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8945657" y="0"/>
              <a:ext cx="0" cy="630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0" y="525463"/>
              <a:ext cx="914400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0" y="1066800"/>
              <a:ext cx="914400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0" y="5715000"/>
              <a:ext cx="914400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Guides</a:t>
            </a:r>
          </a:p>
        </p:txBody>
      </p:sp>
      <p:sp>
        <p:nvSpPr>
          <p:cNvPr id="23" name="Note on using Guides"/>
          <p:cNvSpPr txBox="1"/>
          <p:nvPr/>
        </p:nvSpPr>
        <p:spPr>
          <a:xfrm>
            <a:off x="3380590" y="1101578"/>
            <a:ext cx="8524210" cy="4797572"/>
          </a:xfrm>
          <a:prstGeom prst="rect">
            <a:avLst/>
          </a:prstGeom>
          <a:noFill/>
        </p:spPr>
        <p:txBody>
          <a:bodyPr wrap="square" lIns="182880" rtlCol="0">
            <a:noAutofit/>
          </a:bodyPr>
          <a:lstStyle/>
          <a:p>
            <a:r>
              <a:rPr lang="en-US" sz="1600" dirty="0"/>
              <a:t>Use the embedded guides in the template</a:t>
            </a:r>
            <a:r>
              <a:rPr lang="en-US" sz="1600" baseline="0" dirty="0"/>
              <a:t> </a:t>
            </a:r>
            <a:r>
              <a:rPr lang="en-US" sz="1600" baseline="0"/>
              <a:t>to consistently position content </a:t>
            </a:r>
            <a:r>
              <a:rPr lang="en-US" sz="1600" baseline="0" dirty="0"/>
              <a:t>throughout your presentation. </a:t>
            </a:r>
          </a:p>
          <a:p>
            <a:endParaRPr lang="en-US" sz="1600" baseline="0" dirty="0"/>
          </a:p>
          <a:p>
            <a:r>
              <a:rPr lang="en-US" sz="1600" baseline="0" dirty="0"/>
              <a:t>Toggle guides on/off as desired.</a:t>
            </a:r>
          </a:p>
          <a:p>
            <a:endParaRPr lang="en-US" sz="1600" baseline="0" dirty="0"/>
          </a:p>
          <a:p>
            <a:r>
              <a:rPr lang="en-US" sz="1600" baseline="0" dirty="0"/>
              <a:t>Note: PowerPoint v2007, 2010, 2011/2016 </a:t>
            </a:r>
            <a:r>
              <a:rPr lang="en-US" sz="1600" baseline="0"/>
              <a:t>[Mac] </a:t>
            </a:r>
            <a:r>
              <a:rPr lang="en-US" sz="1600" baseline="0" dirty="0"/>
              <a:t>and 365/2013 may not display guides in a </a:t>
            </a:r>
            <a:r>
              <a:rPr lang="en-US" sz="1600" baseline="0"/>
              <a:t>reliably consistent </a:t>
            </a:r>
            <a:r>
              <a:rPr lang="en-US" sz="1600" baseline="0" dirty="0"/>
              <a:t>manner between versions and are sometimes lost </a:t>
            </a:r>
            <a:r>
              <a:rPr lang="en-US" sz="1600" baseline="0"/>
              <a:t>when copying content </a:t>
            </a:r>
            <a:r>
              <a:rPr lang="en-US" sz="1600" baseline="0" dirty="0"/>
              <a:t>between presentations.</a:t>
            </a:r>
          </a:p>
          <a:p>
            <a:endParaRPr lang="en-US" sz="1600" baseline="0" dirty="0"/>
          </a:p>
          <a:p>
            <a:r>
              <a:rPr lang="en-US" sz="1600" baseline="0" dirty="0"/>
              <a:t>To mitigate these issues, </a:t>
            </a:r>
            <a:br>
              <a:rPr lang="en-US" sz="1600" baseline="0" dirty="0"/>
            </a:br>
            <a:r>
              <a:rPr lang="en-US" sz="1600" baseline="0" dirty="0"/>
              <a:t>the lines on this layout are provided </a:t>
            </a:r>
            <a:br>
              <a:rPr lang="en-US" sz="1600" baseline="0" dirty="0"/>
            </a:br>
            <a:r>
              <a:rPr lang="en-US" sz="1600" baseline="0" dirty="0"/>
              <a:t>in the event that you need </a:t>
            </a:r>
            <a:r>
              <a:rPr lang="en-US" sz="1600" baseline="0"/>
              <a:t>to re-create </a:t>
            </a:r>
            <a:r>
              <a:rPr lang="en-US" sz="1600" baseline="0" dirty="0"/>
              <a:t>or re-set the original template guides.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92" y="2052178"/>
            <a:ext cx="2847975" cy="2381250"/>
          </a:xfrm>
          <a:prstGeom prst="roundRect">
            <a:avLst>
              <a:gd name="adj" fmla="val 3467"/>
            </a:avLst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298720" y="1106237"/>
            <a:ext cx="2884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Toggle Guide</a:t>
            </a:r>
            <a:r>
              <a:rPr lang="en-US" sz="1200" baseline="0" dirty="0"/>
              <a:t> visibility via </a:t>
            </a:r>
            <a:br>
              <a:rPr lang="en-US" sz="1200" baseline="0" dirty="0"/>
            </a:br>
            <a:r>
              <a:rPr lang="en-US" sz="1200" b="1" dirty="0"/>
              <a:t>View Tab :</a:t>
            </a:r>
            <a:r>
              <a:rPr lang="en-US" sz="1200" b="1" baseline="0" dirty="0"/>
              <a:t> Show &gt; Guides</a:t>
            </a:r>
          </a:p>
          <a:p>
            <a:r>
              <a:rPr lang="en-US" sz="1200" baseline="0"/>
              <a:t>[Click </a:t>
            </a:r>
            <a:r>
              <a:rPr lang="en-US" sz="1200" baseline="0" dirty="0"/>
              <a:t>dropdown arrow for Settings]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7178352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22693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0" y="6299201"/>
            <a:ext cx="12192000" cy="558799"/>
            <a:chOff x="0" y="6320302"/>
            <a:chExt cx="9144000" cy="558799"/>
          </a:xfrm>
        </p:grpSpPr>
        <p:sp>
          <p:nvSpPr>
            <p:cNvPr id="10" name="Rectangle 9"/>
            <p:cNvSpPr/>
            <p:nvPr/>
          </p:nvSpPr>
          <p:spPr bwMode="auto">
            <a:xfrm>
              <a:off x="0" y="6320302"/>
              <a:ext cx="9144000" cy="55879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124" charset="0"/>
              </a:endParaRPr>
            </a:p>
          </p:txBody>
        </p:sp>
        <p:pic>
          <p:nvPicPr>
            <p:cNvPr id="1031" name="Picture 3" descr="ThermoFisher_PPT-Logo_032-Bk.jpg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700963" y="6478589"/>
              <a:ext cx="925830" cy="264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5968" y="1065214"/>
            <a:ext cx="11567584" cy="483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level: Arial 20pt</a:t>
            </a:r>
          </a:p>
          <a:p>
            <a:pPr lvl="1"/>
            <a:r>
              <a:rPr lang="en-US" dirty="0"/>
              <a:t>Second level: Arial 18pt</a:t>
            </a:r>
          </a:p>
          <a:p>
            <a:pPr lvl="2"/>
            <a:r>
              <a:rPr lang="en-US" dirty="0"/>
              <a:t>Third level: Arial 16pt					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gray">
          <a:xfrm>
            <a:off x="1" y="0"/>
            <a:ext cx="12191999" cy="5334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16" rIns="4572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 : Arial 24pt</a:t>
            </a:r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160867" y="6383338"/>
            <a:ext cx="1746251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fld id="{BC224649-6F24-4CDF-9623-7616656F3EFD}" type="slidenum">
              <a:rPr lang="en-US" sz="1000" b="1"/>
              <a:pPr/>
              <a:t>‹#›</a:t>
            </a:fld>
            <a:endParaRPr lang="en-US" sz="1200" b="1" dirty="0"/>
          </a:p>
        </p:txBody>
      </p:sp>
      <p:sp>
        <p:nvSpPr>
          <p:cNvPr id="98322" name="Line 18"/>
          <p:cNvSpPr>
            <a:spLocks noChangeShapeType="1"/>
          </p:cNvSpPr>
          <p:nvPr/>
        </p:nvSpPr>
        <p:spPr bwMode="auto">
          <a:xfrm>
            <a:off x="-10584" y="6311900"/>
            <a:ext cx="12202584" cy="0"/>
          </a:xfrm>
          <a:prstGeom prst="line">
            <a:avLst/>
          </a:prstGeom>
          <a:noFill/>
          <a:ln w="28575">
            <a:solidFill>
              <a:schemeClr val="accent5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>
              <a:latin typeface="Arial" pitchFamily="12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31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ransition>
    <p:fade/>
  </p:transition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ＭＳ Ｐゴシック" pitchFamily="-60" charset="-128"/>
          <a:cs typeface="ＭＳ Ｐゴシック" pitchFamily="-60" charset="-128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124" charset="0"/>
          <a:ea typeface="ＭＳ Ｐゴシック" pitchFamily="-60" charset="-128"/>
          <a:cs typeface="ＭＳ Ｐゴシック" pitchFamily="-60" charset="-128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124" charset="0"/>
          <a:ea typeface="ＭＳ Ｐゴシック" pitchFamily="-60" charset="-128"/>
          <a:cs typeface="ＭＳ Ｐゴシック" pitchFamily="-60" charset="-128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124" charset="0"/>
          <a:ea typeface="ＭＳ Ｐゴシック" pitchFamily="-60" charset="-128"/>
          <a:cs typeface="ＭＳ Ｐゴシック" pitchFamily="-60" charset="-128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124" charset="0"/>
          <a:ea typeface="ＭＳ Ｐゴシック" pitchFamily="-60" charset="-128"/>
          <a:cs typeface="ＭＳ Ｐゴシック" pitchFamily="-60" charset="-128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124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124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124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124" charset="0"/>
        </a:defRPr>
      </a:lvl9pPr>
    </p:titleStyle>
    <p:bodyStyle>
      <a:lvl1pPr marL="188913" indent="-188913" algn="l" defTabSz="171450" rtl="0" eaLnBrk="1" fontAlgn="base" hangingPunct="1">
        <a:spcBef>
          <a:spcPct val="0"/>
        </a:spcBef>
        <a:spcAft>
          <a:spcPts val="600"/>
        </a:spcAft>
        <a:buClr>
          <a:schemeClr val="accent4"/>
        </a:buClr>
        <a:buChar char="•"/>
        <a:defRPr sz="2000" b="0">
          <a:solidFill>
            <a:schemeClr val="tx1"/>
          </a:solidFill>
          <a:latin typeface="+mn-lt"/>
          <a:ea typeface="ＭＳ Ｐゴシック" pitchFamily="-60" charset="-128"/>
          <a:cs typeface="ＭＳ Ｐゴシック" pitchFamily="-60" charset="-128"/>
        </a:defRPr>
      </a:lvl1pPr>
      <a:lvl2pPr marL="342900" indent="-171450" algn="l" defTabSz="342900" rtl="0" eaLnBrk="1" fontAlgn="base" hangingPunct="1">
        <a:spcBef>
          <a:spcPct val="0"/>
        </a:spcBef>
        <a:spcAft>
          <a:spcPts val="600"/>
        </a:spcAft>
        <a:buClr>
          <a:schemeClr val="accent5">
            <a:lumMod val="75000"/>
          </a:schemeClr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  <a:ea typeface="ＭＳ Ｐゴシック" pitchFamily="124" charset="-128"/>
        </a:defRPr>
      </a:lvl2pPr>
      <a:lvl3pPr marL="571500" indent="-171450" algn="l" defTabSz="571500" rtl="0" eaLnBrk="1" fontAlgn="base" hangingPunct="1">
        <a:spcBef>
          <a:spcPct val="0"/>
        </a:spcBef>
        <a:spcAft>
          <a:spcPts val="600"/>
        </a:spcAft>
        <a:buClr>
          <a:schemeClr val="accent5">
            <a:lumMod val="75000"/>
          </a:schemeClr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  <a:ea typeface="ＭＳ Ｐゴシック" pitchFamily="124" charset="-128"/>
        </a:defRPr>
      </a:lvl3pPr>
      <a:lvl4pPr marL="1317625" indent="-203200" algn="l" rtl="0" eaLnBrk="1" fontAlgn="base" hangingPunct="1">
        <a:spcBef>
          <a:spcPct val="0"/>
        </a:spcBef>
        <a:spcAft>
          <a:spcPct val="20000"/>
        </a:spcAft>
        <a:buFont typeface="Symbol" pitchFamily="18" charset="2"/>
        <a:buChar char="-"/>
        <a:defRPr sz="1600">
          <a:solidFill>
            <a:schemeClr val="tx1"/>
          </a:solidFill>
          <a:latin typeface="+mn-lt"/>
          <a:ea typeface="ＭＳ Ｐゴシック" pitchFamily="124" charset="-128"/>
        </a:defRPr>
      </a:lvl4pPr>
      <a:lvl5pPr marL="1716088" indent="-182563" algn="l" rtl="0" eaLnBrk="1" fontAlgn="base" hangingPunct="1">
        <a:spcBef>
          <a:spcPct val="0"/>
        </a:spcBef>
        <a:spcAft>
          <a:spcPct val="20000"/>
        </a:spcAft>
        <a:buChar char="•"/>
        <a:defRPr sz="1500">
          <a:solidFill>
            <a:schemeClr val="tx1"/>
          </a:solidFill>
          <a:latin typeface="+mn-lt"/>
          <a:ea typeface="ＭＳ Ｐゴシック" pitchFamily="124" charset="-128"/>
        </a:defRPr>
      </a:lvl5pPr>
      <a:lvl6pPr marL="2173288" indent="-182563" algn="l" rtl="0" eaLnBrk="1" fontAlgn="base" hangingPunct="1">
        <a:spcBef>
          <a:spcPct val="0"/>
        </a:spcBef>
        <a:spcAft>
          <a:spcPct val="20000"/>
        </a:spcAft>
        <a:buChar char="•"/>
        <a:defRPr sz="1500">
          <a:solidFill>
            <a:schemeClr val="tx1"/>
          </a:solidFill>
          <a:latin typeface="+mn-lt"/>
          <a:ea typeface="ＭＳ Ｐゴシック" pitchFamily="124" charset="-128"/>
        </a:defRPr>
      </a:lvl6pPr>
      <a:lvl7pPr marL="2630488" indent="-182563" algn="l" rtl="0" eaLnBrk="1" fontAlgn="base" hangingPunct="1">
        <a:spcBef>
          <a:spcPct val="0"/>
        </a:spcBef>
        <a:spcAft>
          <a:spcPct val="20000"/>
        </a:spcAft>
        <a:buChar char="•"/>
        <a:defRPr sz="1500">
          <a:solidFill>
            <a:schemeClr val="tx1"/>
          </a:solidFill>
          <a:latin typeface="+mn-lt"/>
          <a:ea typeface="ＭＳ Ｐゴシック" pitchFamily="124" charset="-128"/>
        </a:defRPr>
      </a:lvl7pPr>
      <a:lvl8pPr marL="3087688" indent="-182563" algn="l" rtl="0" eaLnBrk="1" fontAlgn="base" hangingPunct="1">
        <a:spcBef>
          <a:spcPct val="0"/>
        </a:spcBef>
        <a:spcAft>
          <a:spcPct val="20000"/>
        </a:spcAft>
        <a:buChar char="•"/>
        <a:defRPr sz="1500">
          <a:solidFill>
            <a:schemeClr val="tx1"/>
          </a:solidFill>
          <a:latin typeface="+mn-lt"/>
          <a:ea typeface="ＭＳ Ｐゴシック" pitchFamily="124" charset="-128"/>
        </a:defRPr>
      </a:lvl8pPr>
      <a:lvl9pPr marL="3544888" indent="-182563" algn="l" rtl="0" eaLnBrk="1" fontAlgn="base" hangingPunct="1">
        <a:spcBef>
          <a:spcPct val="0"/>
        </a:spcBef>
        <a:spcAft>
          <a:spcPct val="20000"/>
        </a:spcAft>
        <a:buChar char="•"/>
        <a:defRPr sz="1500">
          <a:solidFill>
            <a:schemeClr val="tx1"/>
          </a:solidFill>
          <a:latin typeface="+mn-lt"/>
          <a:ea typeface="ＭＳ Ｐゴシック" pitchFamily="12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68">
          <p15:clr>
            <a:srgbClr val="F26B43"/>
          </p15:clr>
        </p15:guide>
        <p15:guide id="4" pos="1992">
          <p15:clr>
            <a:srgbClr val="F26B43"/>
          </p15:clr>
        </p15:guide>
        <p15:guide id="5" pos="2112">
          <p15:clr>
            <a:srgbClr val="F26B43"/>
          </p15:clr>
        </p15:guide>
        <p15:guide id="6" pos="5712">
          <p15:clr>
            <a:srgbClr val="F26B43"/>
          </p15:clr>
        </p15:guide>
        <p15:guide id="7" pos="5568">
          <p15:clr>
            <a:srgbClr val="F26B43"/>
          </p15:clr>
        </p15:guide>
        <p15:guide id="8" pos="7512">
          <p15:clr>
            <a:srgbClr val="F26B43"/>
          </p15:clr>
        </p15:guide>
        <p15:guide id="9" orient="horz" pos="336">
          <p15:clr>
            <a:srgbClr val="F26B43"/>
          </p15:clr>
        </p15:guide>
        <p15:guide id="10" orient="horz" pos="671">
          <p15:clr>
            <a:srgbClr val="F26B43"/>
          </p15:clr>
        </p15:guide>
        <p15:guide id="11" orient="horz" pos="233">
          <p15:clr>
            <a:srgbClr val="F26B43"/>
          </p15:clr>
        </p15:guide>
        <p15:guide id="12" orient="horz" pos="3967">
          <p15:clr>
            <a:srgbClr val="F26B43"/>
          </p15:clr>
        </p15:guide>
        <p15:guide id="13" orient="horz" pos="3716">
          <p15:clr>
            <a:srgbClr val="F26B43"/>
          </p15:clr>
        </p15:guide>
        <p15:guide id="14" orient="horz" pos="158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assets.thermofisher.com/TFS-Assets/CAD/Datasheets/TS-Datasheet-43iQ-FINAL.pdf" TargetMode="External"/><Relationship Id="rId13" Type="http://schemas.openxmlformats.org/officeDocument/2006/relationships/hyperlink" Target="http://www.thermofisher.com/iqseries" TargetMode="External"/><Relationship Id="rId3" Type="http://schemas.openxmlformats.org/officeDocument/2006/relationships/hyperlink" Target="https://players.brightcove.net/665001591001/default_default/index.html?videoId=6019221346001" TargetMode="External"/><Relationship Id="rId7" Type="http://schemas.openxmlformats.org/officeDocument/2006/relationships/hyperlink" Target="https://assets.thermofisher.com/TFS-Assets/CAD/Datasheets/42iqls-no-no2-nox-analyzer.pdf" TargetMode="External"/><Relationship Id="rId12" Type="http://schemas.openxmlformats.org/officeDocument/2006/relationships/hyperlink" Target="http://www.thermofisher.com/ABcemscod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layers.brightcove.net/665001591001/default_default/index.html?videoId=5389636059001" TargetMode="External"/><Relationship Id="rId11" Type="http://schemas.openxmlformats.org/officeDocument/2006/relationships/hyperlink" Target="http://www.thermofisher.com/cems" TargetMode="External"/><Relationship Id="rId5" Type="http://schemas.openxmlformats.org/officeDocument/2006/relationships/hyperlink" Target="https://players.brightcove.net/665001591001/default_default/index.html?videoId=6075732871001" TargetMode="External"/><Relationship Id="rId10" Type="http://schemas.openxmlformats.org/officeDocument/2006/relationships/hyperlink" Target="https://www.thermofisher.com/document-connect/document-connect.html?url=https%3A%2F%2Fassets.thermofisher.com%2FTFS-Assets%2FLSG%2Fbrochures%2Fepm-DS-iQplatform.pdf&amp;title=aVEgU2VyaWVzIEdhcyBBbmFseXplcnMgUGxhdGZvcm0gT3ZlcnZpZXc=" TargetMode="External"/><Relationship Id="rId4" Type="http://schemas.openxmlformats.org/officeDocument/2006/relationships/hyperlink" Target="https://players.brightcove.net/665001591001/default_default/index.html?videoId=6095332753001" TargetMode="External"/><Relationship Id="rId9" Type="http://schemas.openxmlformats.org/officeDocument/2006/relationships/hyperlink" Target="https://www.thermofisher.com/document-connect/document-connect.html?url=https%3A%2F%2Fassets.thermofisher.com%2FTFS-Assets%2FCAD%2FCatalogs%2Fiq-series-gas-analyzer-spare-parts-catalog.pdf&amp;title=Q2F0YWxvZzogaVEgU2VyaWVzIEdhcyBBbmFseXplciBTcGFyZSBQYXJ0cw==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66B6FD-1A6B-4C68-B209-92426F246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196" y="2598605"/>
            <a:ext cx="9441570" cy="1868486"/>
          </a:xfrm>
        </p:spPr>
        <p:txBody>
          <a:bodyPr/>
          <a:lstStyle/>
          <a:p>
            <a:pPr>
              <a:defRPr/>
            </a:pPr>
            <a:r>
              <a:rPr lang="en-GB" dirty="0"/>
              <a:t>We will start the webinar shortly</a:t>
            </a:r>
          </a:p>
          <a:p>
            <a:pPr>
              <a:defRPr/>
            </a:pPr>
            <a:r>
              <a:rPr lang="en-GB" dirty="0">
                <a:solidFill>
                  <a:srgbClr val="FF0000"/>
                </a:solidFill>
              </a:rPr>
              <a:t>Please place your phone/PC on mute during the presentation</a:t>
            </a:r>
          </a:p>
          <a:p>
            <a:pPr>
              <a:defRPr/>
            </a:pPr>
            <a:r>
              <a:rPr lang="en-GB" dirty="0"/>
              <a:t>The webinar will be recorded, a copy of the recording will be sent to you</a:t>
            </a:r>
          </a:p>
          <a:p>
            <a:pPr>
              <a:defRPr/>
            </a:pPr>
            <a:r>
              <a:rPr lang="en-GB" dirty="0"/>
              <a:t>Feel free to ask questions throughout the presentation via the Q/A or chat pod 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429CFF1-0616-406D-A4CC-961A9A03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F0EA46-274C-47C8-BFEE-9B4F8670F3C7}"/>
              </a:ext>
            </a:extLst>
          </p:cNvPr>
          <p:cNvSpPr/>
          <p:nvPr/>
        </p:nvSpPr>
        <p:spPr>
          <a:xfrm>
            <a:off x="1542247" y="2032478"/>
            <a:ext cx="1774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WELCOME</a:t>
            </a:r>
            <a:endParaRPr lang="en-US" sz="24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0F6374-0492-4BED-BDE2-7DDABF0B666F}"/>
              </a:ext>
            </a:extLst>
          </p:cNvPr>
          <p:cNvCxnSpPr>
            <a:cxnSpLocks/>
          </p:cNvCxnSpPr>
          <p:nvPr/>
        </p:nvCxnSpPr>
        <p:spPr bwMode="auto">
          <a:xfrm>
            <a:off x="1630496" y="2500963"/>
            <a:ext cx="821858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87479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56C791-DF7D-4273-BB16-5C6E16D69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In-Situ Cross Stack and Point</a:t>
            </a:r>
            <a:endParaRPr lang="en-US" dirty="0"/>
          </a:p>
        </p:txBody>
      </p:sp>
      <p:pic>
        <p:nvPicPr>
          <p:cNvPr id="4" name="Picture 5" descr="_Pic20">
            <a:extLst>
              <a:ext uri="{FF2B5EF4-FFF2-40B4-BE49-F238E27FC236}">
                <a16:creationId xmlns:a16="http://schemas.microsoft.com/office/drawing/2014/main" id="{A2E5BEF2-A9F5-4C39-A988-A35F571A8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987" y="1828800"/>
            <a:ext cx="3733800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_Pic21">
            <a:extLst>
              <a:ext uri="{FF2B5EF4-FFF2-40B4-BE49-F238E27FC236}">
                <a16:creationId xmlns:a16="http://schemas.microsoft.com/office/drawing/2014/main" id="{8CC4BC58-C719-44D4-BA6C-90F11FAA1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787" y="1752600"/>
            <a:ext cx="24336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365FBC46-3D17-400E-9884-8D5744C5B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8987" y="17526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spcAft>
                <a:spcPct val="2000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000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2000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/>
              <a:t>Support Tube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06776FDA-4D42-4096-9270-89A532E9B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8987" y="2286000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spcAft>
                <a:spcPct val="2000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000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2000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/>
              <a:t>Sensing Volume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8243D07A-2195-419C-8391-E21435C99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3987" y="1066800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spcAft>
                <a:spcPct val="2000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000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2000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u="sng"/>
              <a:t>Cross Stack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F0A8CBCE-56F1-469E-B17A-2A5456166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3587" y="106680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spcAft>
                <a:spcPct val="2000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000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2000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u="sng"/>
              <a:t>In Stack</a:t>
            </a:r>
          </a:p>
        </p:txBody>
      </p:sp>
      <p:pic>
        <p:nvPicPr>
          <p:cNvPr id="10" name="Picture 2" descr="GM32">
            <a:extLst>
              <a:ext uri="{FF2B5EF4-FFF2-40B4-BE49-F238E27FC236}">
                <a16:creationId xmlns:a16="http://schemas.microsoft.com/office/drawing/2014/main" id="{75A8C181-70FF-4F1C-8590-D0C58E57A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987" y="4365625"/>
            <a:ext cx="22860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36526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8AD4A-BFCF-4D37-AB8D-76EAA5CD0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Overview of CEMS Technologies Dilution vs. Full Extractive Sampling System</a:t>
            </a:r>
            <a:endParaRPr lang="en-US" dirty="0"/>
          </a:p>
        </p:txBody>
      </p:sp>
      <p:pic>
        <p:nvPicPr>
          <p:cNvPr id="5" name="Picture 3" descr="Ch05-1">
            <a:extLst>
              <a:ext uri="{FF2B5EF4-FFF2-40B4-BE49-F238E27FC236}">
                <a16:creationId xmlns:a16="http://schemas.microsoft.com/office/drawing/2014/main" id="{F91C178E-0C8B-48C7-A452-0487023F1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391" y="1540825"/>
            <a:ext cx="48768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H05-7">
            <a:extLst>
              <a:ext uri="{FF2B5EF4-FFF2-40B4-BE49-F238E27FC236}">
                <a16:creationId xmlns:a16="http://schemas.microsoft.com/office/drawing/2014/main" id="{507E208B-18E0-4D32-9231-D623E3E76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0391" y="1540825"/>
            <a:ext cx="4495800" cy="4343400"/>
          </a:xfrm>
          <a:prstGeom prst="rect">
            <a:avLst/>
          </a:prstGeom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5B38A48B-318E-4405-8774-A5622EAC0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991" y="778825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spcAft>
                <a:spcPct val="2000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000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2000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u="sng"/>
              <a:t>Full Extractive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12556C0D-CE6F-4093-A234-E41CEE453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4591" y="778825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spcAft>
                <a:spcPct val="2000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000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2000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u="sng"/>
              <a:t>Dilution Extractive</a:t>
            </a: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EF09F08E-9204-4687-878F-9249CE51D5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7191" y="778825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AB27C9E3-783A-4C0C-8B7F-10D357CFEB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81991" y="2912425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331D4516-A8CA-4F9A-A84E-813CFD70B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9191" y="2760025"/>
            <a:ext cx="1143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2000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000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2000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/>
              <a:t>Heated umbilical</a:t>
            </a: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9EFCBF9D-F38F-4CCC-9A57-1698F8182F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1991" y="2531425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8326BC7E-2AF5-4D77-A0D1-B55DCD5C56A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1991" y="3293425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5135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09AAF3-4B9C-4B49-A545-3B50787F3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Extractive CEMS</a:t>
            </a:r>
            <a:endParaRPr lang="en-US" dirty="0"/>
          </a:p>
        </p:txBody>
      </p:sp>
      <p:pic>
        <p:nvPicPr>
          <p:cNvPr id="4" name="Picture 4" descr="Model PRO3000 Full Extractive Probe">
            <a:extLst>
              <a:ext uri="{FF2B5EF4-FFF2-40B4-BE49-F238E27FC236}">
                <a16:creationId xmlns:a16="http://schemas.microsoft.com/office/drawing/2014/main" id="{4D7B1421-F8DF-487E-9579-0D2D1EAB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961" y="997527"/>
            <a:ext cx="20097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Image result for extractive cems images">
            <a:extLst>
              <a:ext uri="{FF2B5EF4-FFF2-40B4-BE49-F238E27FC236}">
                <a16:creationId xmlns:a16="http://schemas.microsoft.com/office/drawing/2014/main" id="{CE3363D0-1E17-493D-8B6E-5C3CD2047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074" y="1278515"/>
            <a:ext cx="4024312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Image result for cems umbilical">
            <a:extLst>
              <a:ext uri="{FF2B5EF4-FFF2-40B4-BE49-F238E27FC236}">
                <a16:creationId xmlns:a16="http://schemas.microsoft.com/office/drawing/2014/main" id="{11E5EB7D-A5B4-4BB5-A98C-FC1D8F125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361" y="3893127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E9B6E9D-3F9A-4C9F-8A7A-C0008FF29D62}"/>
              </a:ext>
            </a:extLst>
          </p:cNvPr>
          <p:cNvCxnSpPr/>
          <p:nvPr/>
        </p:nvCxnSpPr>
        <p:spPr bwMode="auto">
          <a:xfrm flipH="1" flipV="1">
            <a:off x="4213761" y="2026227"/>
            <a:ext cx="1447800" cy="4191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0DCCA55-C27F-4840-969E-7C3E3C6CD46B}"/>
              </a:ext>
            </a:extLst>
          </p:cNvPr>
          <p:cNvCxnSpPr/>
          <p:nvPr/>
        </p:nvCxnSpPr>
        <p:spPr bwMode="auto">
          <a:xfrm flipH="1">
            <a:off x="4289961" y="3131127"/>
            <a:ext cx="1905000" cy="14478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6" name="Picture 5" descr="A picture containing computer, bed&#10;&#10;Description automatically generated">
            <a:extLst>
              <a:ext uri="{FF2B5EF4-FFF2-40B4-BE49-F238E27FC236}">
                <a16:creationId xmlns:a16="http://schemas.microsoft.com/office/drawing/2014/main" id="{8A310C1C-033A-4439-8E97-4151C624DA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6" r="36619"/>
          <a:stretch/>
        </p:blipFill>
        <p:spPr>
          <a:xfrm>
            <a:off x="7423686" y="698090"/>
            <a:ext cx="2000250" cy="508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1538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2F0E39-F57A-4F0E-A9D6-193D63B7C3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195" y="1269316"/>
            <a:ext cx="5526617" cy="4319368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b="1" dirty="0"/>
              <a:t>Full-Extractive (Non-dilution)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Extractive because the sample is removed from the stack before analysis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No dilution takes place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Typically a Cold/Dry sample</a:t>
            </a:r>
          </a:p>
          <a:p>
            <a:pPr lvl="3">
              <a:lnSpc>
                <a:spcPct val="90000"/>
              </a:lnSpc>
            </a:pPr>
            <a:r>
              <a:rPr lang="en-US" altLang="en-US" dirty="0"/>
              <a:t>Sample conditioner removes the moisture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Also available as Hot/Wet system (i.e.; FTIR)</a:t>
            </a:r>
            <a:br>
              <a:rPr lang="en-US" altLang="en-US" sz="1800" dirty="0"/>
            </a:br>
            <a:endParaRPr lang="en-US" altLang="en-US" sz="1800" dirty="0"/>
          </a:p>
          <a:p>
            <a:pPr lvl="1">
              <a:lnSpc>
                <a:spcPct val="90000"/>
              </a:lnSpc>
            </a:pPr>
            <a:r>
              <a:rPr lang="en-US" altLang="en-US" b="1" dirty="0"/>
              <a:t>Full Extractive Hot Wet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Used for the FTIR System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THC analyzers at Cement Plants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D6F6EB-CCA7-498A-B9BC-1D8440AA7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Types Of Systems – Full Extractive</a:t>
            </a:r>
            <a:endParaRPr 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7352F890-E281-469D-9285-C8BB0BBAF3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9"/>
          <a:stretch/>
        </p:blipFill>
        <p:spPr bwMode="auto">
          <a:xfrm>
            <a:off x="7030141" y="1993652"/>
            <a:ext cx="4013200" cy="264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71655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3DABF2-F61F-4923-932A-1D79D098D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195" y="2056712"/>
            <a:ext cx="5526617" cy="2523225"/>
          </a:xfrm>
        </p:spPr>
        <p:txBody>
          <a:bodyPr/>
          <a:lstStyle/>
          <a:p>
            <a:pPr lvl="1">
              <a:lnSpc>
                <a:spcPct val="90000"/>
              </a:lnSpc>
              <a:buClr>
                <a:srgbClr val="FF0000"/>
              </a:buClr>
            </a:pPr>
            <a:r>
              <a:rPr lang="en-US" altLang="en-US" b="1" dirty="0"/>
              <a:t>Dilution-Extractive:</a:t>
            </a:r>
          </a:p>
          <a:p>
            <a:pPr lvl="2">
              <a:lnSpc>
                <a:spcPct val="90000"/>
              </a:lnSpc>
              <a:buClr>
                <a:srgbClr val="FF0000"/>
              </a:buClr>
            </a:pPr>
            <a:r>
              <a:rPr lang="en-US" altLang="en-US" sz="1800" dirty="0"/>
              <a:t>Extractive because the sample is removed from the stack before analysis</a:t>
            </a:r>
          </a:p>
          <a:p>
            <a:pPr lvl="2">
              <a:lnSpc>
                <a:spcPct val="90000"/>
              </a:lnSpc>
              <a:buClr>
                <a:srgbClr val="FF0000"/>
              </a:buClr>
            </a:pPr>
            <a:r>
              <a:rPr lang="en-US" altLang="en-US" sz="1800" dirty="0"/>
              <a:t>Dilution because the sample is diluted (typically at the stack) with clean dry air 100:1</a:t>
            </a:r>
          </a:p>
          <a:p>
            <a:pPr lvl="2">
              <a:lnSpc>
                <a:spcPct val="90000"/>
              </a:lnSpc>
              <a:buClr>
                <a:srgbClr val="FF0000"/>
              </a:buClr>
            </a:pPr>
            <a:r>
              <a:rPr lang="en-US" altLang="en-US" sz="1800" dirty="0"/>
              <a:t>We offer both wet basis and dry basis dilution systems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96AA3D-26A5-4B9F-93F7-9021935C4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Types Of Systems – Dilution Extractive </a:t>
            </a:r>
            <a:endParaRPr lang="en-US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8B024AA-2715-42CB-BEB5-D727EDF840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8"/>
          <a:stretch/>
        </p:blipFill>
        <p:spPr bwMode="auto">
          <a:xfrm>
            <a:off x="6841837" y="1794075"/>
            <a:ext cx="4318000" cy="297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3137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72EA3C-F2B0-4269-B1AD-0C144C5A1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Full Extractive – Hot / Wet Basis</a:t>
            </a:r>
            <a:endParaRPr lang="en-US" dirty="0"/>
          </a:p>
        </p:txBody>
      </p:sp>
      <p:pic>
        <p:nvPicPr>
          <p:cNvPr id="4" name="Picture 3" descr="WETBASIS">
            <a:extLst>
              <a:ext uri="{FF2B5EF4-FFF2-40B4-BE49-F238E27FC236}">
                <a16:creationId xmlns:a16="http://schemas.microsoft.com/office/drawing/2014/main" id="{2F4372A9-3A38-4BC3-A608-29BBD080F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18341" r="20193" b="25917"/>
          <a:stretch>
            <a:fillRect/>
          </a:stretch>
        </p:blipFill>
        <p:spPr>
          <a:xfrm>
            <a:off x="2245519" y="996156"/>
            <a:ext cx="7700962" cy="486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1318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286312-A156-456C-A969-70D2EB61C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Full Extractive - Dry Basis</a:t>
            </a:r>
            <a:endParaRPr lang="en-US" dirty="0"/>
          </a:p>
        </p:txBody>
      </p:sp>
      <p:pic>
        <p:nvPicPr>
          <p:cNvPr id="6" name="Picture 3" descr="WETBASIS">
            <a:extLst>
              <a:ext uri="{FF2B5EF4-FFF2-40B4-BE49-F238E27FC236}">
                <a16:creationId xmlns:a16="http://schemas.microsoft.com/office/drawing/2014/main" id="{3F35FEF6-8FB5-434E-9D7E-5F5CC8163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18341" r="20193" b="25917"/>
          <a:stretch>
            <a:fillRect/>
          </a:stretch>
        </p:blipFill>
        <p:spPr>
          <a:xfrm>
            <a:off x="2245519" y="996156"/>
            <a:ext cx="7700962" cy="4865687"/>
          </a:xfrm>
          <a:prstGeom prst="rect">
            <a:avLst/>
          </a:prstGeom>
        </p:spPr>
      </p:pic>
      <p:sp>
        <p:nvSpPr>
          <p:cNvPr id="7" name="AutoShape 5">
            <a:extLst>
              <a:ext uri="{FF2B5EF4-FFF2-40B4-BE49-F238E27FC236}">
                <a16:creationId xmlns:a16="http://schemas.microsoft.com/office/drawing/2014/main" id="{975DFB87-1167-4AAD-A199-88C97F3D4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0281" y="4077493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Aft>
                <a:spcPct val="2000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000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2000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sz="2400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99C06E2-78C4-4158-9936-761ABC84D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3719" y="4995068"/>
            <a:ext cx="4694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9" tIns="45635" rIns="91269" bIns="45635">
            <a:spAutoFit/>
          </a:bodyPr>
          <a:lstStyle>
            <a:lvl1pPr>
              <a:spcAft>
                <a:spcPct val="2000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000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2000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en-US" altLang="en-US" sz="2400" dirty="0">
                <a:latin typeface="Times" panose="02020603050405020304" pitchFamily="18" charset="0"/>
              </a:rPr>
              <a:t>Moisture Removed by sample chiller</a:t>
            </a:r>
          </a:p>
        </p:txBody>
      </p:sp>
    </p:spTree>
    <p:extLst>
      <p:ext uri="{BB962C8B-B14F-4D97-AF65-F5344CB8AC3E}">
        <p14:creationId xmlns:p14="http://schemas.microsoft.com/office/powerpoint/2010/main" val="165644958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D56BA4-86FD-43A1-8741-1116DE6D7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Wet Basis Dilution</a:t>
            </a:r>
            <a:endParaRPr lang="en-US" dirty="0"/>
          </a:p>
        </p:txBody>
      </p:sp>
      <p:pic>
        <p:nvPicPr>
          <p:cNvPr id="5" name="Picture 3" descr="WETBASIS">
            <a:extLst>
              <a:ext uri="{FF2B5EF4-FFF2-40B4-BE49-F238E27FC236}">
                <a16:creationId xmlns:a16="http://schemas.microsoft.com/office/drawing/2014/main" id="{8E8A192D-16EF-4E55-8BE9-C04BF40EA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18341" r="20193" b="25917"/>
          <a:stretch>
            <a:fillRect/>
          </a:stretch>
        </p:blipFill>
        <p:spPr>
          <a:xfrm>
            <a:off x="2041752" y="865230"/>
            <a:ext cx="7700962" cy="4865687"/>
          </a:xfrm>
          <a:prstGeom prst="rect">
            <a:avLst/>
          </a:prstGeom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id="{50A174FD-5303-4DB0-A917-204A52454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8914" y="2193967"/>
            <a:ext cx="485775" cy="960438"/>
          </a:xfrm>
          <a:prstGeom prst="downArrow">
            <a:avLst>
              <a:gd name="adj1" fmla="val 50000"/>
              <a:gd name="adj2" fmla="val 494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Aft>
                <a:spcPct val="2000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000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2000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sz="2400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67FC9BF-4360-4985-8893-87733F5B9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2114" y="1863767"/>
            <a:ext cx="299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9" tIns="45635" rIns="91269" bIns="45635">
            <a:spAutoFit/>
          </a:bodyPr>
          <a:lstStyle>
            <a:lvl1pPr>
              <a:spcAft>
                <a:spcPct val="2000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000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2000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Dry Instrument/dilution Air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86EBE6E-321F-4497-99BB-0B29CAF23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0327" y="4910180"/>
            <a:ext cx="5715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9" tIns="45635" rIns="91269" bIns="45635">
            <a:spAutoFit/>
          </a:bodyPr>
          <a:lstStyle>
            <a:lvl1pPr>
              <a:spcAft>
                <a:spcPct val="2000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000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2000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en-US" altLang="en-US" sz="2400">
                <a:latin typeface="Times" panose="02020603050405020304" pitchFamily="18" charset="0"/>
              </a:rPr>
              <a:t>Sample is diluted, but no Moisture Is removed from the sample</a:t>
            </a:r>
          </a:p>
        </p:txBody>
      </p:sp>
    </p:spTree>
    <p:extLst>
      <p:ext uri="{BB962C8B-B14F-4D97-AF65-F5344CB8AC3E}">
        <p14:creationId xmlns:p14="http://schemas.microsoft.com/office/powerpoint/2010/main" val="26103519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68C371-818A-4923-8179-9CC0E3D8C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Dry Basis Dilution</a:t>
            </a:r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1BABDEA-AF6E-445D-AF4B-7511A7CF269E}"/>
              </a:ext>
            </a:extLst>
          </p:cNvPr>
          <p:cNvSpPr txBox="1">
            <a:spLocks noChangeArrowheads="1"/>
          </p:cNvSpPr>
          <p:nvPr/>
        </p:nvSpPr>
        <p:spPr>
          <a:xfrm>
            <a:off x="1564986" y="663349"/>
            <a:ext cx="8442325" cy="4865687"/>
          </a:xfrm>
          <a:prstGeom prst="rect">
            <a:avLst/>
          </a:prstGeom>
        </p:spPr>
        <p:txBody>
          <a:bodyPr/>
          <a:lstStyle>
            <a:lvl1pPr marL="188913" indent="-188913" algn="l" defTabSz="171450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4"/>
              </a:buClr>
              <a:buChar char="•"/>
              <a:defRPr sz="2000" b="0">
                <a:solidFill>
                  <a:schemeClr val="tx1"/>
                </a:solidFill>
                <a:latin typeface="+mn-lt"/>
                <a:ea typeface="ＭＳ Ｐゴシック" pitchFamily="-60" charset="-128"/>
                <a:cs typeface="ＭＳ Ｐゴシック" pitchFamily="-60" charset="-128"/>
              </a:defRPr>
            </a:lvl1pPr>
            <a:lvl2pPr marL="342900" indent="-171450" algn="l" defTabSz="342900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ＭＳ Ｐゴシック" pitchFamily="124" charset="-128"/>
              </a:defRPr>
            </a:lvl2pPr>
            <a:lvl3pPr marL="571500" indent="-171450" algn="l" defTabSz="571500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124" charset="-128"/>
              </a:defRPr>
            </a:lvl3pPr>
            <a:lvl4pPr marL="1317625" indent="-203200" algn="l" rtl="0" eaLnBrk="1" fontAlgn="base" hangingPunct="1">
              <a:spcBef>
                <a:spcPct val="0"/>
              </a:spcBef>
              <a:spcAft>
                <a:spcPct val="20000"/>
              </a:spcAft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ＭＳ Ｐゴシック" pitchFamily="124" charset="-128"/>
              </a:defRPr>
            </a:lvl4pPr>
            <a:lvl5pPr marL="1716088" indent="-182563" algn="l" rtl="0" eaLnBrk="1" fontAlgn="base" hangingPunct="1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+mn-lt"/>
                <a:ea typeface="ＭＳ Ｐゴシック" pitchFamily="124" charset="-128"/>
              </a:defRPr>
            </a:lvl5pPr>
            <a:lvl6pPr marL="2173288" indent="-182563" algn="l" rtl="0" eaLnBrk="1" fontAlgn="base" hangingPunct="1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+mn-lt"/>
                <a:ea typeface="ＭＳ Ｐゴシック" pitchFamily="124" charset="-128"/>
              </a:defRPr>
            </a:lvl6pPr>
            <a:lvl7pPr marL="2630488" indent="-182563" algn="l" rtl="0" eaLnBrk="1" fontAlgn="base" hangingPunct="1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+mn-lt"/>
                <a:ea typeface="ＭＳ Ｐゴシック" pitchFamily="124" charset="-128"/>
              </a:defRPr>
            </a:lvl7pPr>
            <a:lvl8pPr marL="3087688" indent="-182563" algn="l" rtl="0" eaLnBrk="1" fontAlgn="base" hangingPunct="1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+mn-lt"/>
                <a:ea typeface="ＭＳ Ｐゴシック" pitchFamily="124" charset="-128"/>
              </a:defRPr>
            </a:lvl8pPr>
            <a:lvl9pPr marL="3544888" indent="-182563" algn="l" rtl="0" eaLnBrk="1" fontAlgn="base" hangingPunct="1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+mn-lt"/>
                <a:ea typeface="ＭＳ Ｐゴシック" pitchFamily="124" charset="-128"/>
              </a:defRPr>
            </a:lvl9pPr>
          </a:lstStyle>
          <a:p>
            <a:pPr>
              <a:buFontTx/>
              <a:buNone/>
            </a:pPr>
            <a:endParaRPr lang="en-US" altLang="en-US" kern="0"/>
          </a:p>
          <a:p>
            <a:pPr>
              <a:buFontTx/>
              <a:buNone/>
            </a:pPr>
            <a:endParaRPr lang="en-US" altLang="en-US" kern="0"/>
          </a:p>
        </p:txBody>
      </p:sp>
      <p:pic>
        <p:nvPicPr>
          <p:cNvPr id="12" name="Picture 4" descr="DRY DILUTION">
            <a:extLst>
              <a:ext uri="{FF2B5EF4-FFF2-40B4-BE49-F238E27FC236}">
                <a16:creationId xmlns:a16="http://schemas.microsoft.com/office/drawing/2014/main" id="{616240D8-A659-4187-A4D7-5B55B2C80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" t="2054" r="16301" b="27086"/>
          <a:stretch>
            <a:fillRect/>
          </a:stretch>
        </p:blipFill>
        <p:spPr bwMode="auto">
          <a:xfrm>
            <a:off x="1863436" y="1153886"/>
            <a:ext cx="8001000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id="{713C93EC-25E7-499C-A874-422D1ED98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8911" y="4898799"/>
            <a:ext cx="54451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9" tIns="45635" rIns="91269" bIns="45635">
            <a:spAutoFit/>
          </a:bodyPr>
          <a:lstStyle>
            <a:lvl1pPr>
              <a:spcAft>
                <a:spcPct val="2000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000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2000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en-US" altLang="en-US" sz="2400">
                <a:latin typeface="Times" panose="02020603050405020304" pitchFamily="18" charset="0"/>
              </a:rPr>
              <a:t>Moisture is removed and then the sample is diluted</a:t>
            </a: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8D985E11-F665-4D14-AE20-2776DC74D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5836" y="2220686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Aft>
                <a:spcPct val="2000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000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2000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sz="2400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1D484D0E-0163-4C91-BA18-3F9733D6E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8324" y="2247674"/>
            <a:ext cx="180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9" tIns="45635" rIns="91269" bIns="45635">
            <a:spAutoFit/>
          </a:bodyPr>
          <a:lstStyle>
            <a:lvl1pPr>
              <a:spcAft>
                <a:spcPct val="2000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000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2000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D264B482-5477-403E-AF46-F40F55A13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9036" y="1839686"/>
            <a:ext cx="299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9" tIns="45635" rIns="91269" bIns="45635">
            <a:spAutoFit/>
          </a:bodyPr>
          <a:lstStyle>
            <a:lvl1pPr>
              <a:spcAft>
                <a:spcPct val="2000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000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2000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Dry Instrument/dilution Air</a:t>
            </a:r>
          </a:p>
        </p:txBody>
      </p:sp>
    </p:spTree>
    <p:extLst>
      <p:ext uri="{BB962C8B-B14F-4D97-AF65-F5344CB8AC3E}">
        <p14:creationId xmlns:p14="http://schemas.microsoft.com/office/powerpoint/2010/main" val="297598570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0D363A-620D-49EB-A69A-CD508CD9B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500"/>
              </a:spcAft>
              <a:defRPr/>
            </a:pPr>
            <a:r>
              <a:rPr lang="en-US" b="1" dirty="0"/>
              <a:t>Mitigate Risk</a:t>
            </a:r>
          </a:p>
          <a:p>
            <a:pPr lvl="1">
              <a:spcAft>
                <a:spcPts val="500"/>
              </a:spcAft>
              <a:defRPr/>
            </a:pPr>
            <a:r>
              <a:rPr lang="en-US" sz="2000" dirty="0"/>
              <a:t>Reduce the need to work on the stack</a:t>
            </a:r>
          </a:p>
          <a:p>
            <a:pPr>
              <a:spcAft>
                <a:spcPts val="500"/>
              </a:spcAft>
              <a:defRPr/>
            </a:pPr>
            <a:r>
              <a:rPr lang="en-US" b="1" dirty="0"/>
              <a:t>Is it designed for our weather? Down to -40C or lower</a:t>
            </a:r>
          </a:p>
          <a:p>
            <a:pPr>
              <a:spcAft>
                <a:spcPts val="500"/>
              </a:spcAft>
              <a:defRPr/>
            </a:pPr>
            <a:r>
              <a:rPr lang="en-US" b="1" dirty="0"/>
              <a:t>Increase your chances of passing RATA. (RATA – Relative Accuracy Test Audit)</a:t>
            </a:r>
          </a:p>
          <a:p>
            <a:pPr lvl="1">
              <a:spcAft>
                <a:spcPts val="500"/>
              </a:spcAft>
              <a:defRPr/>
            </a:pPr>
            <a:r>
              <a:rPr lang="en-US" sz="2000" dirty="0"/>
              <a:t>Use “like” technologies</a:t>
            </a:r>
          </a:p>
          <a:p>
            <a:pPr>
              <a:spcAft>
                <a:spcPts val="500"/>
              </a:spcAft>
              <a:defRPr/>
            </a:pPr>
            <a:r>
              <a:rPr lang="en-US" b="1" dirty="0"/>
              <a:t>Increase your CEMS availability. 90%&gt; is required to be in compliance</a:t>
            </a:r>
          </a:p>
          <a:p>
            <a:pPr lvl="1">
              <a:spcAft>
                <a:spcPts val="500"/>
              </a:spcAft>
              <a:defRPr/>
            </a:pPr>
            <a:r>
              <a:rPr lang="en-US" sz="2000" dirty="0"/>
              <a:t>Choosing instrumentation which can assist in predictive diagnostics and proactive communication</a:t>
            </a:r>
          </a:p>
          <a:p>
            <a:pPr>
              <a:spcAft>
                <a:spcPts val="500"/>
              </a:spcAft>
              <a:defRPr/>
            </a:pPr>
            <a:r>
              <a:rPr lang="en-US" b="1" dirty="0"/>
              <a:t>Support</a:t>
            </a:r>
            <a:r>
              <a:rPr lang="en-US" dirty="0"/>
              <a:t> </a:t>
            </a:r>
          </a:p>
          <a:p>
            <a:pPr lvl="1">
              <a:spcAft>
                <a:spcPts val="500"/>
              </a:spcAft>
              <a:defRPr/>
            </a:pPr>
            <a:r>
              <a:rPr lang="en-US" sz="2000" dirty="0"/>
              <a:t>Local sales and service  </a:t>
            </a:r>
          </a:p>
          <a:p>
            <a:pPr lvl="1">
              <a:spcAft>
                <a:spcPts val="500"/>
              </a:spcAft>
              <a:defRPr/>
            </a:pPr>
            <a:r>
              <a:rPr lang="en-US" sz="2000" dirty="0"/>
              <a:t>Must know your plant and regulations</a:t>
            </a:r>
          </a:p>
          <a:p>
            <a:pPr lvl="1">
              <a:spcAft>
                <a:spcPts val="500"/>
              </a:spcAft>
              <a:defRPr/>
            </a:pPr>
            <a:r>
              <a:rPr lang="en-US" sz="2000" dirty="0"/>
              <a:t>All Stack Testers in Alberta use our analyzers</a:t>
            </a:r>
          </a:p>
          <a:p>
            <a:pPr>
              <a:spcAft>
                <a:spcPts val="500"/>
              </a:spcAft>
              <a:defRPr/>
            </a:pPr>
            <a:r>
              <a:rPr lang="en-US" b="1" dirty="0"/>
              <a:t>Value - Total Cost of Operations</a:t>
            </a:r>
          </a:p>
          <a:p>
            <a:pPr>
              <a:spcAft>
                <a:spcPts val="500"/>
              </a:spcAft>
              <a:defRPr/>
            </a:pPr>
            <a:r>
              <a:rPr lang="en-US" b="1" dirty="0"/>
              <a:t>Impact of </a:t>
            </a:r>
            <a:r>
              <a:rPr lang="en-US" b="1" dirty="0" err="1"/>
              <a:t>Covid</a:t>
            </a:r>
            <a:r>
              <a:rPr lang="en-US" b="1" dirty="0"/>
              <a:t> – Deal with companies with strong balance sheet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92759C-5792-4B7E-B44E-1270CABB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Design Considerations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5443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EFFA9A-DFF8-4DD6-8194-FF711AD9FF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Mr. Nilesh </a:t>
            </a:r>
            <a:r>
              <a:rPr lang="en-US" altLang="en-US" dirty="0" err="1"/>
              <a:t>Dav</a:t>
            </a:r>
            <a:r>
              <a:rPr lang="en-US" altLang="en-US" dirty="0" err="1">
                <a:cs typeface="Arial" panose="020B0604020202020204" pitchFamily="34" charset="0"/>
              </a:rPr>
              <a:t>é</a:t>
            </a:r>
            <a:endParaRPr lang="en-US" altLang="en-US" dirty="0">
              <a:cs typeface="Arial" panose="020B0604020202020204" pitchFamily="34" charset="0"/>
            </a:endParaRPr>
          </a:p>
          <a:p>
            <a:r>
              <a:rPr lang="en-US" altLang="en-US" dirty="0">
                <a:cs typeface="Arial" panose="020B0604020202020204" pitchFamily="34" charset="0"/>
              </a:rPr>
              <a:t>Sales Manager</a:t>
            </a:r>
          </a:p>
          <a:p>
            <a:r>
              <a:rPr lang="en-US" altLang="en-US" dirty="0"/>
              <a:t>(403) 532-9909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167BF7-4130-465A-A950-BE9BE544E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CEMS Technology for Alberta CEMS compliance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73627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marl.gasdia-cochrane\Downloads\iStock-610838846.jpg">
            <a:extLst>
              <a:ext uri="{FF2B5EF4-FFF2-40B4-BE49-F238E27FC236}">
                <a16:creationId xmlns:a16="http://schemas.microsoft.com/office/drawing/2014/main" id="{C924AC09-AA94-4CC0-91C6-FBF818995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4"/>
          <a:stretch/>
        </p:blipFill>
        <p:spPr bwMode="auto">
          <a:xfrm>
            <a:off x="-1" y="534884"/>
            <a:ext cx="9118243" cy="575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4554"/>
            <a:ext cx="12192000" cy="533400"/>
          </a:xfrm>
        </p:spPr>
        <p:txBody>
          <a:bodyPr/>
          <a:lstStyle/>
          <a:p>
            <a:r>
              <a:rPr lang="en-US" dirty="0"/>
              <a:t>Introducing the </a:t>
            </a:r>
            <a:r>
              <a:rPr lang="en-US" dirty="0" err="1"/>
              <a:t>iQ</a:t>
            </a:r>
            <a:r>
              <a:rPr lang="en-US" dirty="0"/>
              <a:t> Series</a:t>
            </a:r>
          </a:p>
        </p:txBody>
      </p:sp>
      <p:pic>
        <p:nvPicPr>
          <p:cNvPr id="2050" name="Picture 2" descr="C:\Users\RIshub.Solan\AppData\Local\Microsoft\Windows\Temporary Internet Files\Content.Outlook\KX6AWFSN\iQLogo_Inst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602" y="971880"/>
            <a:ext cx="3950451" cy="380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12990" y="4796820"/>
            <a:ext cx="7988336" cy="1256575"/>
          </a:xfrm>
          <a:prstGeom prst="rect">
            <a:avLst/>
          </a:prstGeom>
          <a:noFill/>
        </p:spPr>
        <p:txBody>
          <a:bodyPr wrap="square" lIns="101420" tIns="50711" rIns="101420" bIns="50711" rtlCol="0">
            <a:spAutoFit/>
          </a:bodyPr>
          <a:lstStyle/>
          <a:p>
            <a:pPr algn="ctr"/>
            <a:r>
              <a:rPr lang="en-US" sz="1500" dirty="0"/>
              <a:t>Thermo Scientific gives customers a smart environmental monitoring solution designed for reliability, easy operation, and proactive maintenance – resulting in more control over instrument performance, costs, workflow, and </a:t>
            </a:r>
            <a:br>
              <a:rPr lang="en-US" sz="1500" dirty="0"/>
            </a:br>
            <a:r>
              <a:rPr lang="en-US" sz="1500" dirty="0"/>
              <a:t>data accuracy and availability.</a:t>
            </a:r>
          </a:p>
          <a:p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421391026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8835C9-BE5D-4A38-B92C-0F02775E4C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4327" y="1498350"/>
            <a:ext cx="5252083" cy="3861297"/>
          </a:xfrm>
        </p:spPr>
        <p:txBody>
          <a:bodyPr/>
          <a:lstStyle/>
          <a:p>
            <a:pPr lvl="1">
              <a:spcAft>
                <a:spcPts val="500"/>
              </a:spcAft>
              <a:buClr>
                <a:srgbClr val="FF0000"/>
              </a:buClr>
            </a:pPr>
            <a:r>
              <a:rPr lang="en-US" altLang="en-US" sz="2300" dirty="0"/>
              <a:t>Plug and play distributed measurement and control modules</a:t>
            </a:r>
          </a:p>
          <a:p>
            <a:pPr lvl="1">
              <a:spcAft>
                <a:spcPts val="500"/>
              </a:spcAft>
              <a:buClr>
                <a:srgbClr val="FF0000"/>
              </a:buClr>
            </a:pPr>
            <a:r>
              <a:rPr lang="en-US" altLang="en-US" sz="2300" dirty="0"/>
              <a:t>7” color touch screen</a:t>
            </a:r>
          </a:p>
          <a:p>
            <a:pPr lvl="1">
              <a:spcAft>
                <a:spcPts val="500"/>
              </a:spcAft>
              <a:buClr>
                <a:srgbClr val="FF0000"/>
              </a:buClr>
            </a:pPr>
            <a:r>
              <a:rPr lang="en-US" altLang="en-US" sz="2300" dirty="0"/>
              <a:t>Multi-access USB capability</a:t>
            </a:r>
          </a:p>
          <a:p>
            <a:pPr lvl="1">
              <a:spcAft>
                <a:spcPts val="500"/>
              </a:spcAft>
              <a:buClr>
                <a:srgbClr val="FF0000"/>
              </a:buClr>
            </a:pPr>
            <a:r>
              <a:rPr lang="en-US" altLang="en-US" sz="2300" dirty="0"/>
              <a:t>Customized integral PM schedule</a:t>
            </a:r>
          </a:p>
          <a:p>
            <a:pPr lvl="1">
              <a:spcAft>
                <a:spcPts val="500"/>
              </a:spcAft>
              <a:buClr>
                <a:srgbClr val="FF0000"/>
              </a:buClr>
            </a:pPr>
            <a:r>
              <a:rPr lang="en-US" altLang="en-US" sz="2300" dirty="0"/>
              <a:t>Quad Core Processor </a:t>
            </a:r>
          </a:p>
          <a:p>
            <a:pPr lvl="1">
              <a:spcAft>
                <a:spcPts val="500"/>
              </a:spcAft>
              <a:buClr>
                <a:srgbClr val="FF0000"/>
              </a:buClr>
            </a:pPr>
            <a:r>
              <a:rPr lang="en-US" altLang="en-US" sz="2300" dirty="0"/>
              <a:t>DMC’s to address problems before the occur</a:t>
            </a:r>
          </a:p>
          <a:p>
            <a:pPr lvl="1">
              <a:spcAft>
                <a:spcPts val="500"/>
              </a:spcAft>
              <a:buClr>
                <a:srgbClr val="FF0000"/>
              </a:buClr>
            </a:pPr>
            <a:r>
              <a:rPr lang="en-US" altLang="en-US" sz="2300" dirty="0"/>
              <a:t>Get smarter over time</a:t>
            </a:r>
          </a:p>
          <a:p>
            <a:pPr lvl="1">
              <a:spcAft>
                <a:spcPts val="500"/>
              </a:spcAft>
              <a:buClr>
                <a:srgbClr val="FF0000"/>
              </a:buClr>
            </a:pPr>
            <a:r>
              <a:rPr lang="en-US" altLang="en-US" sz="2300" dirty="0"/>
              <a:t>Mobile apps to assist techs   </a:t>
            </a:r>
          </a:p>
          <a:p>
            <a:pPr>
              <a:spcAft>
                <a:spcPts val="500"/>
              </a:spcAft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5D0BC9-6BF2-4F10-9409-B8D27EB72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iQ</a:t>
            </a:r>
            <a:r>
              <a:rPr lang="en-US" dirty="0"/>
              <a:t> Gas Analyzers Key Platform Features</a:t>
            </a:r>
          </a:p>
        </p:txBody>
      </p:sp>
      <p:pic>
        <p:nvPicPr>
          <p:cNvPr id="4" name="Picture 2" descr="C:\Users\RIshub.Solan\AppData\Local\Microsoft\Windows\Temporary Internet Files\Content.Outlook\KX6AWFSN\iQLogo_Instr.png">
            <a:extLst>
              <a:ext uri="{FF2B5EF4-FFF2-40B4-BE49-F238E27FC236}">
                <a16:creationId xmlns:a16="http://schemas.microsoft.com/office/drawing/2014/main" id="{7934AF90-5923-49FD-9879-5ADA6AC93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871" y="1147826"/>
            <a:ext cx="4740541" cy="456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46125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Non-Stop Intelligence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509000" y="698500"/>
            <a:ext cx="3506953" cy="3302000"/>
            <a:chOff x="2737476" y="750094"/>
            <a:chExt cx="4489618" cy="4466006"/>
          </a:xfrm>
        </p:grpSpPr>
        <p:sp>
          <p:nvSpPr>
            <p:cNvPr id="43" name="Freeform 42"/>
            <p:cNvSpPr/>
            <p:nvPr/>
          </p:nvSpPr>
          <p:spPr>
            <a:xfrm>
              <a:off x="2826283" y="904095"/>
              <a:ext cx="4312005" cy="4312005"/>
            </a:xfrm>
            <a:custGeom>
              <a:avLst/>
              <a:gdLst>
                <a:gd name="connsiteX0" fmla="*/ 3608653 w 3867743"/>
                <a:gd name="connsiteY0" fmla="*/ 2900807 h 3867743"/>
                <a:gd name="connsiteX1" fmla="*/ 1933870 w 3867743"/>
                <a:gd name="connsiteY1" fmla="*/ 3867743 h 3867743"/>
                <a:gd name="connsiteX2" fmla="*/ 259088 w 3867743"/>
                <a:gd name="connsiteY2" fmla="*/ 2900805 h 3867743"/>
                <a:gd name="connsiteX3" fmla="*/ 1933872 w 3867743"/>
                <a:gd name="connsiteY3" fmla="*/ 1933872 h 3867743"/>
                <a:gd name="connsiteX4" fmla="*/ 3608653 w 3867743"/>
                <a:gd name="connsiteY4" fmla="*/ 2900807 h 386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7743" h="3867743">
                  <a:moveTo>
                    <a:pt x="3608653" y="2900807"/>
                  </a:moveTo>
                  <a:cubicBezTo>
                    <a:pt x="3263200" y="3499149"/>
                    <a:pt x="2624776" y="3867743"/>
                    <a:pt x="1933870" y="3867743"/>
                  </a:cubicBezTo>
                  <a:cubicBezTo>
                    <a:pt x="1242964" y="3867743"/>
                    <a:pt x="604540" y="3499148"/>
                    <a:pt x="259088" y="2900805"/>
                  </a:cubicBezTo>
                  <a:lnTo>
                    <a:pt x="1933872" y="1933872"/>
                  </a:lnTo>
                  <a:lnTo>
                    <a:pt x="3608653" y="290080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3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9328" tIns="718978" rIns="1734644" bIns="1616847" numCol="1" spcCol="1270" anchor="ctr" anchorCtr="0">
              <a:noAutofit/>
            </a:bodyPr>
            <a:lstStyle/>
            <a:p>
              <a:pPr algn="ctr" defTabSz="1676182">
                <a:lnSpc>
                  <a:spcPct val="90000"/>
                </a:lnSpc>
                <a:spcAft>
                  <a:spcPct val="35000"/>
                </a:spcAft>
              </a:pPr>
              <a:endParaRPr lang="en-US" altLang="en-US" sz="3083">
                <a:solidFill>
                  <a:srgbClr val="FFFFFF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737476" y="750094"/>
              <a:ext cx="4489618" cy="4312005"/>
              <a:chOff x="2737476" y="750094"/>
              <a:chExt cx="4489618" cy="4312005"/>
            </a:xfrm>
          </p:grpSpPr>
          <p:sp>
            <p:nvSpPr>
              <p:cNvPr id="42" name="Freeform 41"/>
              <p:cNvSpPr/>
              <p:nvPr/>
            </p:nvSpPr>
            <p:spPr>
              <a:xfrm>
                <a:off x="2915089" y="750094"/>
                <a:ext cx="4312005" cy="4312005"/>
              </a:xfrm>
              <a:custGeom>
                <a:avLst/>
                <a:gdLst>
                  <a:gd name="connsiteX0" fmla="*/ 1933874 w 3867743"/>
                  <a:gd name="connsiteY0" fmla="*/ 0 h 3867743"/>
                  <a:gd name="connsiteX1" fmla="*/ 3608656 w 3867743"/>
                  <a:gd name="connsiteY1" fmla="*/ 966939 h 3867743"/>
                  <a:gd name="connsiteX2" fmla="*/ 3608652 w 3867743"/>
                  <a:gd name="connsiteY2" fmla="*/ 2900812 h 3867743"/>
                  <a:gd name="connsiteX3" fmla="*/ 1933872 w 3867743"/>
                  <a:gd name="connsiteY3" fmla="*/ 1933872 h 3867743"/>
                  <a:gd name="connsiteX4" fmla="*/ 1933874 w 3867743"/>
                  <a:gd name="connsiteY4" fmla="*/ 0 h 3867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67743" h="3867743">
                    <a:moveTo>
                      <a:pt x="1933874" y="0"/>
                    </a:moveTo>
                    <a:cubicBezTo>
                      <a:pt x="2624780" y="1"/>
                      <a:pt x="3263204" y="368596"/>
                      <a:pt x="3608656" y="966939"/>
                    </a:cubicBezTo>
                    <a:cubicBezTo>
                      <a:pt x="3954108" y="1565282"/>
                      <a:pt x="3954107" y="2302470"/>
                      <a:pt x="3608652" y="2900812"/>
                    </a:cubicBezTo>
                    <a:lnTo>
                      <a:pt x="1933872" y="1933872"/>
                    </a:lnTo>
                    <a:cubicBezTo>
                      <a:pt x="1933873" y="1289248"/>
                      <a:pt x="1933873" y="644624"/>
                      <a:pt x="193387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09328" tIns="718978" rIns="1734644" bIns="1616847" numCol="1" spcCol="1270" anchor="ctr" anchorCtr="0">
                <a:noAutofit/>
              </a:bodyPr>
              <a:lstStyle/>
              <a:p>
                <a:pPr algn="ctr" defTabSz="1676182">
                  <a:lnSpc>
                    <a:spcPct val="90000"/>
                  </a:lnSpc>
                  <a:spcAft>
                    <a:spcPct val="35000"/>
                  </a:spcAft>
                </a:pPr>
                <a:endParaRPr lang="en-US" altLang="en-US" sz="3083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2737476" y="750094"/>
                <a:ext cx="4312005" cy="4312005"/>
              </a:xfrm>
              <a:custGeom>
                <a:avLst/>
                <a:gdLst>
                  <a:gd name="connsiteX0" fmla="*/ 259089 w 3867743"/>
                  <a:gd name="connsiteY0" fmla="*/ 2900805 h 3867743"/>
                  <a:gd name="connsiteX1" fmla="*/ 259091 w 3867743"/>
                  <a:gd name="connsiteY1" fmla="*/ 966933 h 3867743"/>
                  <a:gd name="connsiteX2" fmla="*/ 1933874 w 3867743"/>
                  <a:gd name="connsiteY2" fmla="*/ -1 h 3867743"/>
                  <a:gd name="connsiteX3" fmla="*/ 1933872 w 3867743"/>
                  <a:gd name="connsiteY3" fmla="*/ 1933872 h 3867743"/>
                  <a:gd name="connsiteX4" fmla="*/ 259089 w 3867743"/>
                  <a:gd name="connsiteY4" fmla="*/ 2900805 h 3867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67743" h="3867743">
                    <a:moveTo>
                      <a:pt x="259089" y="2900805"/>
                    </a:moveTo>
                    <a:cubicBezTo>
                      <a:pt x="-86363" y="2302463"/>
                      <a:pt x="-86362" y="1565275"/>
                      <a:pt x="259091" y="966933"/>
                    </a:cubicBezTo>
                    <a:cubicBezTo>
                      <a:pt x="604545" y="368591"/>
                      <a:pt x="1242968" y="-2"/>
                      <a:pt x="1933874" y="-1"/>
                    </a:cubicBezTo>
                    <a:cubicBezTo>
                      <a:pt x="1933873" y="644623"/>
                      <a:pt x="1933873" y="1289248"/>
                      <a:pt x="1933872" y="1933872"/>
                    </a:cubicBezTo>
                    <a:lnTo>
                      <a:pt x="259089" y="2900805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ffectLst/>
            </p:spPr>
            <p:style>
              <a:lnRef idx="3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09328" tIns="718978" rIns="1734644" bIns="1616847" numCol="1" spcCol="1270" anchor="ctr" anchorCtr="0">
                <a:noAutofit/>
              </a:bodyPr>
              <a:lstStyle/>
              <a:p>
                <a:pPr algn="ctr" defTabSz="1676182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08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621273" y="1622084"/>
                <a:ext cx="2722022" cy="2722025"/>
              </a:xfrm>
              <a:prstGeom prst="ellipse">
                <a:avLst/>
              </a:prstGeom>
              <a:solidFill>
                <a:schemeClr val="tx2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8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 rot="18087065">
                <a:off x="2375389" y="1878702"/>
                <a:ext cx="2913805" cy="793599"/>
              </a:xfrm>
              <a:prstGeom prst="rect">
                <a:avLst/>
              </a:prstGeom>
              <a:noFill/>
            </p:spPr>
            <p:txBody>
              <a:bodyPr wrap="none" rtlCol="0" anchor="ctr">
                <a:prstTxWarp prst="textArchUp">
                  <a:avLst>
                    <a:gd name="adj" fmla="val 10248911"/>
                  </a:avLst>
                </a:prstTxWarp>
                <a:spAutoFit/>
              </a:bodyPr>
              <a:lstStyle/>
              <a:p>
                <a:pPr algn="ctr"/>
                <a:r>
                  <a:rPr lang="en-US" sz="1500" dirty="0">
                    <a:solidFill>
                      <a:srgbClr val="262262"/>
                    </a:solidFill>
                  </a:rPr>
                  <a:t>Predictive Diagnostics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 rot="3600000">
                <a:off x="4570022" y="1692161"/>
                <a:ext cx="2544421" cy="1553200"/>
              </a:xfrm>
              <a:prstGeom prst="rect">
                <a:avLst/>
              </a:prstGeom>
              <a:noFill/>
            </p:spPr>
            <p:txBody>
              <a:bodyPr wrap="none" rtlCol="0" anchor="ctr">
                <a:prstTxWarp prst="textArchUp">
                  <a:avLst>
                    <a:gd name="adj" fmla="val 11819706"/>
                  </a:avLst>
                </a:prstTxWarp>
                <a:spAutoFit/>
              </a:bodyPr>
              <a:lstStyle/>
              <a:p>
                <a:pPr algn="ctr"/>
                <a:endParaRPr lang="en-US" sz="2250" dirty="0">
                  <a:solidFill>
                    <a:srgbClr val="262262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573229" y="3453611"/>
                <a:ext cx="2770065" cy="1335083"/>
              </a:xfrm>
              <a:prstGeom prst="rect">
                <a:avLst/>
              </a:prstGeom>
              <a:noFill/>
            </p:spPr>
            <p:txBody>
              <a:bodyPr wrap="none" rtlCol="0" anchor="ctr">
                <a:prstTxWarp prst="textArchDown">
                  <a:avLst/>
                </a:prstTxWarp>
                <a:spAutoFit/>
              </a:bodyPr>
              <a:lstStyle/>
              <a:p>
                <a:pPr algn="ctr"/>
                <a:endParaRPr lang="en-US" sz="2250" dirty="0">
                  <a:solidFill>
                    <a:srgbClr val="262262"/>
                  </a:solidFill>
                </a:endParaRPr>
              </a:p>
            </p:txBody>
          </p:sp>
          <p:sp>
            <p:nvSpPr>
              <p:cNvPr id="50" name="Down Arrow 49"/>
              <p:cNvSpPr/>
              <p:nvPr/>
            </p:nvSpPr>
            <p:spPr>
              <a:xfrm rot="10800000">
                <a:off x="4651015" y="4054353"/>
                <a:ext cx="662541" cy="331270"/>
              </a:xfrm>
              <a:prstGeom prst="downArrow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en-US" sz="15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Down Arrow 50"/>
              <p:cNvSpPr/>
              <p:nvPr/>
            </p:nvSpPr>
            <p:spPr>
              <a:xfrm rot="18000000">
                <a:off x="3580197" y="2200396"/>
                <a:ext cx="662541" cy="331270"/>
              </a:xfrm>
              <a:prstGeom prst="downArrow">
                <a:avLst/>
              </a:prstGeom>
              <a:solidFill>
                <a:srgbClr val="A3A3A3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4010399" y="2591470"/>
                <a:ext cx="1973198" cy="88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33" b="1" dirty="0">
                    <a:solidFill>
                      <a:srgbClr val="FFFFFF"/>
                    </a:solidFill>
                  </a:rPr>
                  <a:t>Non – Stop intelligence</a:t>
                </a:r>
              </a:p>
            </p:txBody>
          </p:sp>
          <p:sp>
            <p:nvSpPr>
              <p:cNvPr id="52" name="Down Arrow 51"/>
              <p:cNvSpPr/>
              <p:nvPr/>
            </p:nvSpPr>
            <p:spPr>
              <a:xfrm rot="3600000">
                <a:off x="5680903" y="2200396"/>
                <a:ext cx="662541" cy="331270"/>
              </a:xfrm>
              <a:prstGeom prst="downArrow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en-US" sz="1500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20" name="Picture 2" descr="Image result for crystal bal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8"/>
          <a:stretch/>
        </p:blipFill>
        <p:spPr bwMode="auto">
          <a:xfrm>
            <a:off x="825500" y="1253612"/>
            <a:ext cx="5461000" cy="500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87501" y="2159000"/>
            <a:ext cx="3811674" cy="2565010"/>
          </a:xfrm>
          <a:prstGeom prst="rect">
            <a:avLst/>
          </a:prstGeom>
          <a:noFill/>
        </p:spPr>
        <p:txBody>
          <a:bodyPr wrap="square" lIns="101420" tIns="50711" rIns="101420" bIns="50711" rtlCol="0">
            <a:spAutoFit/>
          </a:bodyPr>
          <a:lstStyle/>
          <a:p>
            <a:pPr algn="ctr"/>
            <a:r>
              <a:rPr lang="en-US" sz="2667" dirty="0">
                <a:solidFill>
                  <a:srgbClr val="000000"/>
                </a:solidFill>
              </a:rPr>
              <a:t>Address problems before they occur utilizing ‘smart’ Distributed Measurement Control (DMC) modules</a:t>
            </a:r>
            <a:endParaRPr lang="en-US" sz="2667" dirty="0">
              <a:solidFill>
                <a:srgbClr val="2583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720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46"/>
          <a:stretch/>
        </p:blipFill>
        <p:spPr bwMode="auto">
          <a:xfrm flipH="1">
            <a:off x="-14919" y="2302076"/>
            <a:ext cx="12206918" cy="400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Non-Stop Intelligence (continued)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33652" y="1170562"/>
            <a:ext cx="6276996" cy="1128206"/>
          </a:xfrm>
          <a:prstGeom prst="rect">
            <a:avLst/>
          </a:prstGeom>
          <a:noFill/>
        </p:spPr>
        <p:txBody>
          <a:bodyPr wrap="none" lIns="101420" tIns="50711" rIns="101420" bIns="50711" rtlCol="0">
            <a:spAutoFit/>
          </a:bodyPr>
          <a:lstStyle/>
          <a:p>
            <a:r>
              <a:rPr lang="en-US" sz="3333" dirty="0"/>
              <a:t>Maintain optimum performance </a:t>
            </a:r>
          </a:p>
          <a:p>
            <a:r>
              <a:rPr lang="en-US" sz="3333" dirty="0"/>
              <a:t>through </a:t>
            </a:r>
            <a:r>
              <a:rPr lang="en-US" sz="3333" dirty="0" err="1"/>
              <a:t>iQ</a:t>
            </a:r>
            <a:r>
              <a:rPr lang="en-US" sz="3333" dirty="0"/>
              <a:t> 360 and email alerts </a:t>
            </a: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191500" y="612310"/>
            <a:ext cx="3728970" cy="3220881"/>
            <a:chOff x="2737476" y="750094"/>
            <a:chExt cx="4489618" cy="4466006"/>
          </a:xfrm>
        </p:grpSpPr>
        <p:sp>
          <p:nvSpPr>
            <p:cNvPr id="15" name="Freeform 14"/>
            <p:cNvSpPr/>
            <p:nvPr/>
          </p:nvSpPr>
          <p:spPr>
            <a:xfrm>
              <a:off x="2826283" y="904095"/>
              <a:ext cx="4312005" cy="4312005"/>
            </a:xfrm>
            <a:custGeom>
              <a:avLst/>
              <a:gdLst>
                <a:gd name="connsiteX0" fmla="*/ 3608653 w 3867743"/>
                <a:gd name="connsiteY0" fmla="*/ 2900807 h 3867743"/>
                <a:gd name="connsiteX1" fmla="*/ 1933870 w 3867743"/>
                <a:gd name="connsiteY1" fmla="*/ 3867743 h 3867743"/>
                <a:gd name="connsiteX2" fmla="*/ 259088 w 3867743"/>
                <a:gd name="connsiteY2" fmla="*/ 2900805 h 3867743"/>
                <a:gd name="connsiteX3" fmla="*/ 1933872 w 3867743"/>
                <a:gd name="connsiteY3" fmla="*/ 1933872 h 3867743"/>
                <a:gd name="connsiteX4" fmla="*/ 3608653 w 3867743"/>
                <a:gd name="connsiteY4" fmla="*/ 2900807 h 386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7743" h="3867743">
                  <a:moveTo>
                    <a:pt x="3608653" y="2900807"/>
                  </a:moveTo>
                  <a:cubicBezTo>
                    <a:pt x="3263200" y="3499149"/>
                    <a:pt x="2624776" y="3867743"/>
                    <a:pt x="1933870" y="3867743"/>
                  </a:cubicBezTo>
                  <a:cubicBezTo>
                    <a:pt x="1242964" y="3867743"/>
                    <a:pt x="604540" y="3499148"/>
                    <a:pt x="259088" y="2900805"/>
                  </a:cubicBezTo>
                  <a:lnTo>
                    <a:pt x="1933872" y="1933872"/>
                  </a:lnTo>
                  <a:lnTo>
                    <a:pt x="3608653" y="290080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3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9328" tIns="718978" rIns="1734644" bIns="1616847" numCol="1" spcCol="1270" anchor="ctr" anchorCtr="0">
              <a:noAutofit/>
            </a:bodyPr>
            <a:lstStyle/>
            <a:p>
              <a:pPr algn="ctr" defTabSz="1676182">
                <a:lnSpc>
                  <a:spcPct val="90000"/>
                </a:lnSpc>
                <a:spcAft>
                  <a:spcPct val="35000"/>
                </a:spcAft>
              </a:pPr>
              <a:endParaRPr lang="en-US" altLang="en-US" sz="3083">
                <a:solidFill>
                  <a:srgbClr val="FFFFFF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737476" y="750094"/>
              <a:ext cx="4489618" cy="4312005"/>
              <a:chOff x="2737476" y="750094"/>
              <a:chExt cx="4489618" cy="4312005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2915089" y="750094"/>
                <a:ext cx="4312005" cy="4312005"/>
              </a:xfrm>
              <a:custGeom>
                <a:avLst/>
                <a:gdLst>
                  <a:gd name="connsiteX0" fmla="*/ 1933874 w 3867743"/>
                  <a:gd name="connsiteY0" fmla="*/ 0 h 3867743"/>
                  <a:gd name="connsiteX1" fmla="*/ 3608656 w 3867743"/>
                  <a:gd name="connsiteY1" fmla="*/ 966939 h 3867743"/>
                  <a:gd name="connsiteX2" fmla="*/ 3608652 w 3867743"/>
                  <a:gd name="connsiteY2" fmla="*/ 2900812 h 3867743"/>
                  <a:gd name="connsiteX3" fmla="*/ 1933872 w 3867743"/>
                  <a:gd name="connsiteY3" fmla="*/ 1933872 h 3867743"/>
                  <a:gd name="connsiteX4" fmla="*/ 1933874 w 3867743"/>
                  <a:gd name="connsiteY4" fmla="*/ 0 h 3867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67743" h="3867743">
                    <a:moveTo>
                      <a:pt x="1933874" y="0"/>
                    </a:moveTo>
                    <a:cubicBezTo>
                      <a:pt x="2624780" y="1"/>
                      <a:pt x="3263204" y="368596"/>
                      <a:pt x="3608656" y="966939"/>
                    </a:cubicBezTo>
                    <a:cubicBezTo>
                      <a:pt x="3954108" y="1565282"/>
                      <a:pt x="3954107" y="2302470"/>
                      <a:pt x="3608652" y="2900812"/>
                    </a:cubicBezTo>
                    <a:lnTo>
                      <a:pt x="1933872" y="1933872"/>
                    </a:lnTo>
                    <a:cubicBezTo>
                      <a:pt x="1933873" y="1289248"/>
                      <a:pt x="1933873" y="644624"/>
                      <a:pt x="193387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3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09328" tIns="718978" rIns="1734644" bIns="1616847" numCol="1" spcCol="1270" anchor="ctr" anchorCtr="0">
                <a:noAutofit/>
              </a:bodyPr>
              <a:lstStyle/>
              <a:p>
                <a:pPr algn="ctr" defTabSz="1676182">
                  <a:lnSpc>
                    <a:spcPct val="90000"/>
                  </a:lnSpc>
                  <a:spcAft>
                    <a:spcPct val="35000"/>
                  </a:spcAft>
                </a:pPr>
                <a:endParaRPr lang="en-US" altLang="en-US" sz="3083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2737476" y="750094"/>
                <a:ext cx="4312005" cy="4312005"/>
              </a:xfrm>
              <a:custGeom>
                <a:avLst/>
                <a:gdLst>
                  <a:gd name="connsiteX0" fmla="*/ 259089 w 3867743"/>
                  <a:gd name="connsiteY0" fmla="*/ 2900805 h 3867743"/>
                  <a:gd name="connsiteX1" fmla="*/ 259091 w 3867743"/>
                  <a:gd name="connsiteY1" fmla="*/ 966933 h 3867743"/>
                  <a:gd name="connsiteX2" fmla="*/ 1933874 w 3867743"/>
                  <a:gd name="connsiteY2" fmla="*/ -1 h 3867743"/>
                  <a:gd name="connsiteX3" fmla="*/ 1933872 w 3867743"/>
                  <a:gd name="connsiteY3" fmla="*/ 1933872 h 3867743"/>
                  <a:gd name="connsiteX4" fmla="*/ 259089 w 3867743"/>
                  <a:gd name="connsiteY4" fmla="*/ 2900805 h 3867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67743" h="3867743">
                    <a:moveTo>
                      <a:pt x="259089" y="2900805"/>
                    </a:moveTo>
                    <a:cubicBezTo>
                      <a:pt x="-86363" y="2302463"/>
                      <a:pt x="-86362" y="1565275"/>
                      <a:pt x="259091" y="966933"/>
                    </a:cubicBezTo>
                    <a:cubicBezTo>
                      <a:pt x="604545" y="368591"/>
                      <a:pt x="1242968" y="-2"/>
                      <a:pt x="1933874" y="-1"/>
                    </a:cubicBezTo>
                    <a:cubicBezTo>
                      <a:pt x="1933873" y="644623"/>
                      <a:pt x="1933873" y="1289248"/>
                      <a:pt x="1933872" y="1933872"/>
                    </a:cubicBezTo>
                    <a:lnTo>
                      <a:pt x="259089" y="290080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09328" tIns="718978" rIns="1734644" bIns="1616847" numCol="1" spcCol="1270" anchor="ctr" anchorCtr="0">
                <a:noAutofit/>
              </a:bodyPr>
              <a:lstStyle/>
              <a:p>
                <a:pPr algn="ctr" defTabSz="1676182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08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621273" y="1622084"/>
                <a:ext cx="2722022" cy="2722025"/>
              </a:xfrm>
              <a:prstGeom prst="ellipse">
                <a:avLst/>
              </a:prstGeom>
              <a:solidFill>
                <a:schemeClr val="tx2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8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17813620">
                <a:off x="2614460" y="1809245"/>
                <a:ext cx="2692945" cy="1202291"/>
              </a:xfrm>
              <a:prstGeom prst="rect">
                <a:avLst/>
              </a:prstGeom>
              <a:noFill/>
            </p:spPr>
            <p:txBody>
              <a:bodyPr wrap="none" rtlCol="0" anchor="ctr">
                <a:prstTxWarp prst="textArchUp">
                  <a:avLst>
                    <a:gd name="adj" fmla="val 10248911"/>
                  </a:avLst>
                </a:prstTxWarp>
                <a:spAutoFit/>
              </a:bodyPr>
              <a:lstStyle/>
              <a:p>
                <a:pPr algn="ctr"/>
                <a:endParaRPr lang="en-US" sz="2250" dirty="0">
                  <a:solidFill>
                    <a:srgbClr val="262262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3600000">
                <a:off x="4570022" y="1692161"/>
                <a:ext cx="2544421" cy="1553200"/>
              </a:xfrm>
              <a:prstGeom prst="rect">
                <a:avLst/>
              </a:prstGeom>
              <a:noFill/>
            </p:spPr>
            <p:txBody>
              <a:bodyPr wrap="none" rtlCol="0" anchor="ctr">
                <a:prstTxWarp prst="textArchUp">
                  <a:avLst>
                    <a:gd name="adj" fmla="val 11819706"/>
                  </a:avLst>
                </a:prstTxWarp>
                <a:spAutoFit/>
              </a:bodyPr>
              <a:lstStyle/>
              <a:p>
                <a:pPr algn="ctr"/>
                <a:r>
                  <a:rPr lang="en-US" sz="2250" dirty="0">
                    <a:solidFill>
                      <a:srgbClr val="262262"/>
                    </a:solidFill>
                  </a:rPr>
                  <a:t>Proactive Communication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573229" y="3453611"/>
                <a:ext cx="2770065" cy="1335083"/>
              </a:xfrm>
              <a:prstGeom prst="rect">
                <a:avLst/>
              </a:prstGeom>
              <a:noFill/>
            </p:spPr>
            <p:txBody>
              <a:bodyPr wrap="none" rtlCol="0" anchor="ctr">
                <a:prstTxWarp prst="textArchDown">
                  <a:avLst/>
                </a:prstTxWarp>
                <a:spAutoFit/>
              </a:bodyPr>
              <a:lstStyle/>
              <a:p>
                <a:pPr algn="ctr"/>
                <a:endParaRPr lang="en-US" sz="2250" dirty="0">
                  <a:solidFill>
                    <a:srgbClr val="262262"/>
                  </a:solidFill>
                </a:endParaRPr>
              </a:p>
            </p:txBody>
          </p:sp>
          <p:sp>
            <p:nvSpPr>
              <p:cNvPr id="23" name="Down Arrow 22"/>
              <p:cNvSpPr/>
              <p:nvPr/>
            </p:nvSpPr>
            <p:spPr>
              <a:xfrm rot="10800000">
                <a:off x="4651015" y="4054353"/>
                <a:ext cx="662541" cy="331270"/>
              </a:xfrm>
              <a:prstGeom prst="downArrow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en-US" sz="15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Down Arrow 23"/>
              <p:cNvSpPr/>
              <p:nvPr/>
            </p:nvSpPr>
            <p:spPr>
              <a:xfrm rot="18000000">
                <a:off x="3580197" y="2200396"/>
                <a:ext cx="662541" cy="331270"/>
              </a:xfrm>
              <a:prstGeom prst="downArrow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995684" y="2576705"/>
                <a:ext cx="1973198" cy="910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33" b="1" dirty="0">
                    <a:solidFill>
                      <a:srgbClr val="FFFFFF"/>
                    </a:solidFill>
                  </a:rPr>
                  <a:t>Non – Stop intelligence</a:t>
                </a:r>
              </a:p>
            </p:txBody>
          </p:sp>
          <p:sp>
            <p:nvSpPr>
              <p:cNvPr id="26" name="Down Arrow 25"/>
              <p:cNvSpPr/>
              <p:nvPr/>
            </p:nvSpPr>
            <p:spPr>
              <a:xfrm rot="3600000">
                <a:off x="5680903" y="2200396"/>
                <a:ext cx="662541" cy="331270"/>
              </a:xfrm>
              <a:prstGeom prst="downArrow">
                <a:avLst/>
              </a:prstGeom>
              <a:solidFill>
                <a:schemeClr val="bg1">
                  <a:lumMod val="7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en-US" sz="1500" dirty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511938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527874"/>
            <a:ext cx="12192000" cy="432132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420" tIns="50711" rIns="101420" bIns="50711" numCol="1" rtlCol="0" anchor="t" anchorCtr="0" compatLnSpc="1">
            <a:prstTxWarp prst="textNoShape">
              <a:avLst/>
            </a:prstTxWarp>
          </a:bodyPr>
          <a:lstStyle/>
          <a:p>
            <a:pPr defTabSz="101416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Arial" pitchFamily="12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Non-Stop Intelligence (continued)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7981" y="3850222"/>
            <a:ext cx="6634466" cy="1128206"/>
          </a:xfrm>
          <a:prstGeom prst="rect">
            <a:avLst/>
          </a:prstGeom>
          <a:noFill/>
        </p:spPr>
        <p:txBody>
          <a:bodyPr wrap="none" lIns="101420" tIns="50711" rIns="101420" bIns="50711" rtlCol="0">
            <a:spAutoFit/>
          </a:bodyPr>
          <a:lstStyle/>
          <a:p>
            <a:r>
              <a:rPr lang="en-US" sz="3333" dirty="0"/>
              <a:t>Real time 24/7 remote monitoring </a:t>
            </a:r>
          </a:p>
          <a:p>
            <a:r>
              <a:rPr lang="en-US" sz="3333" dirty="0"/>
              <a:t>through mobile phone app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0402" y="1168824"/>
            <a:ext cx="5550793" cy="1519457"/>
            <a:chOff x="2" y="597694"/>
            <a:chExt cx="6163818" cy="2294834"/>
          </a:xfrm>
        </p:grpSpPr>
        <p:pic>
          <p:nvPicPr>
            <p:cNvPr id="14" name="Picture 10" descr="Related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" y="597694"/>
              <a:ext cx="6163818" cy="2294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3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1490" t="1927" r="508"/>
            <a:stretch/>
          </p:blipFill>
          <p:spPr bwMode="auto">
            <a:xfrm>
              <a:off x="3264694" y="1435894"/>
              <a:ext cx="1402722" cy="1350537"/>
            </a:xfrm>
            <a:prstGeom prst="roundRect">
              <a:avLst>
                <a:gd name="adj" fmla="val 16667"/>
              </a:avLst>
            </a:prstGeom>
            <a:ln w="381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8709483" y="1244743"/>
            <a:ext cx="3325621" cy="2882758"/>
            <a:chOff x="2737476" y="750094"/>
            <a:chExt cx="4489618" cy="4466006"/>
          </a:xfrm>
        </p:grpSpPr>
        <p:sp>
          <p:nvSpPr>
            <p:cNvPr id="18" name="Freeform 17"/>
            <p:cNvSpPr/>
            <p:nvPr/>
          </p:nvSpPr>
          <p:spPr>
            <a:xfrm>
              <a:off x="2826283" y="904095"/>
              <a:ext cx="4312005" cy="4312005"/>
            </a:xfrm>
            <a:custGeom>
              <a:avLst/>
              <a:gdLst>
                <a:gd name="connsiteX0" fmla="*/ 3608653 w 3867743"/>
                <a:gd name="connsiteY0" fmla="*/ 2900807 h 3867743"/>
                <a:gd name="connsiteX1" fmla="*/ 1933870 w 3867743"/>
                <a:gd name="connsiteY1" fmla="*/ 3867743 h 3867743"/>
                <a:gd name="connsiteX2" fmla="*/ 259088 w 3867743"/>
                <a:gd name="connsiteY2" fmla="*/ 2900805 h 3867743"/>
                <a:gd name="connsiteX3" fmla="*/ 1933872 w 3867743"/>
                <a:gd name="connsiteY3" fmla="*/ 1933872 h 3867743"/>
                <a:gd name="connsiteX4" fmla="*/ 3608653 w 3867743"/>
                <a:gd name="connsiteY4" fmla="*/ 2900807 h 386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7743" h="3867743">
                  <a:moveTo>
                    <a:pt x="3608653" y="2900807"/>
                  </a:moveTo>
                  <a:cubicBezTo>
                    <a:pt x="3263200" y="3499149"/>
                    <a:pt x="2624776" y="3867743"/>
                    <a:pt x="1933870" y="3867743"/>
                  </a:cubicBezTo>
                  <a:cubicBezTo>
                    <a:pt x="1242964" y="3867743"/>
                    <a:pt x="604540" y="3499148"/>
                    <a:pt x="259088" y="2900805"/>
                  </a:cubicBezTo>
                  <a:lnTo>
                    <a:pt x="1933872" y="1933872"/>
                  </a:lnTo>
                  <a:lnTo>
                    <a:pt x="3608653" y="290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9328" tIns="718978" rIns="1734644" bIns="1616847" numCol="1" spcCol="1270" anchor="ctr" anchorCtr="0">
              <a:noAutofit/>
            </a:bodyPr>
            <a:lstStyle/>
            <a:p>
              <a:pPr algn="ctr" defTabSz="1676182">
                <a:lnSpc>
                  <a:spcPct val="90000"/>
                </a:lnSpc>
                <a:spcAft>
                  <a:spcPct val="35000"/>
                </a:spcAft>
              </a:pPr>
              <a:endParaRPr lang="en-US" altLang="en-US" sz="3083">
                <a:solidFill>
                  <a:srgbClr val="FFFFFF"/>
                </a:solidFill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737476" y="750094"/>
              <a:ext cx="4489618" cy="4312005"/>
              <a:chOff x="2737476" y="750094"/>
              <a:chExt cx="4489618" cy="4312005"/>
            </a:xfrm>
          </p:grpSpPr>
          <p:sp>
            <p:nvSpPr>
              <p:cNvPr id="20" name="Freeform 19"/>
              <p:cNvSpPr/>
              <p:nvPr/>
            </p:nvSpPr>
            <p:spPr>
              <a:xfrm>
                <a:off x="2915089" y="750094"/>
                <a:ext cx="4312005" cy="4312005"/>
              </a:xfrm>
              <a:custGeom>
                <a:avLst/>
                <a:gdLst>
                  <a:gd name="connsiteX0" fmla="*/ 1933874 w 3867743"/>
                  <a:gd name="connsiteY0" fmla="*/ 0 h 3867743"/>
                  <a:gd name="connsiteX1" fmla="*/ 3608656 w 3867743"/>
                  <a:gd name="connsiteY1" fmla="*/ 966939 h 3867743"/>
                  <a:gd name="connsiteX2" fmla="*/ 3608652 w 3867743"/>
                  <a:gd name="connsiteY2" fmla="*/ 2900812 h 3867743"/>
                  <a:gd name="connsiteX3" fmla="*/ 1933872 w 3867743"/>
                  <a:gd name="connsiteY3" fmla="*/ 1933872 h 3867743"/>
                  <a:gd name="connsiteX4" fmla="*/ 1933874 w 3867743"/>
                  <a:gd name="connsiteY4" fmla="*/ 0 h 3867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67743" h="3867743">
                    <a:moveTo>
                      <a:pt x="1933874" y="0"/>
                    </a:moveTo>
                    <a:cubicBezTo>
                      <a:pt x="2624780" y="1"/>
                      <a:pt x="3263204" y="368596"/>
                      <a:pt x="3608656" y="966939"/>
                    </a:cubicBezTo>
                    <a:cubicBezTo>
                      <a:pt x="3954108" y="1565282"/>
                      <a:pt x="3954107" y="2302470"/>
                      <a:pt x="3608652" y="2900812"/>
                    </a:cubicBezTo>
                    <a:lnTo>
                      <a:pt x="1933872" y="1933872"/>
                    </a:lnTo>
                    <a:cubicBezTo>
                      <a:pt x="1933873" y="1289248"/>
                      <a:pt x="1933873" y="644624"/>
                      <a:pt x="193387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09328" tIns="718978" rIns="1734644" bIns="1616847" numCol="1" spcCol="1270" anchor="ctr" anchorCtr="0">
                <a:noAutofit/>
              </a:bodyPr>
              <a:lstStyle/>
              <a:p>
                <a:pPr algn="ctr" defTabSz="1676182">
                  <a:lnSpc>
                    <a:spcPct val="90000"/>
                  </a:lnSpc>
                  <a:spcAft>
                    <a:spcPct val="35000"/>
                  </a:spcAft>
                </a:pPr>
                <a:endParaRPr lang="en-US" altLang="en-US" sz="3083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2737476" y="750094"/>
                <a:ext cx="4312005" cy="4312005"/>
              </a:xfrm>
              <a:custGeom>
                <a:avLst/>
                <a:gdLst>
                  <a:gd name="connsiteX0" fmla="*/ 259089 w 3867743"/>
                  <a:gd name="connsiteY0" fmla="*/ 2900805 h 3867743"/>
                  <a:gd name="connsiteX1" fmla="*/ 259091 w 3867743"/>
                  <a:gd name="connsiteY1" fmla="*/ 966933 h 3867743"/>
                  <a:gd name="connsiteX2" fmla="*/ 1933874 w 3867743"/>
                  <a:gd name="connsiteY2" fmla="*/ -1 h 3867743"/>
                  <a:gd name="connsiteX3" fmla="*/ 1933872 w 3867743"/>
                  <a:gd name="connsiteY3" fmla="*/ 1933872 h 3867743"/>
                  <a:gd name="connsiteX4" fmla="*/ 259089 w 3867743"/>
                  <a:gd name="connsiteY4" fmla="*/ 2900805 h 3867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67743" h="3867743">
                    <a:moveTo>
                      <a:pt x="259089" y="2900805"/>
                    </a:moveTo>
                    <a:cubicBezTo>
                      <a:pt x="-86363" y="2302463"/>
                      <a:pt x="-86362" y="1565275"/>
                      <a:pt x="259091" y="966933"/>
                    </a:cubicBezTo>
                    <a:cubicBezTo>
                      <a:pt x="604545" y="368591"/>
                      <a:pt x="1242968" y="-2"/>
                      <a:pt x="1933874" y="-1"/>
                    </a:cubicBezTo>
                    <a:cubicBezTo>
                      <a:pt x="1933873" y="644623"/>
                      <a:pt x="1933873" y="1289248"/>
                      <a:pt x="1933872" y="1933872"/>
                    </a:cubicBezTo>
                    <a:lnTo>
                      <a:pt x="259089" y="290080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09328" tIns="718978" rIns="1734644" bIns="1616847" numCol="1" spcCol="1270" anchor="ctr" anchorCtr="0">
                <a:noAutofit/>
              </a:bodyPr>
              <a:lstStyle/>
              <a:p>
                <a:pPr algn="ctr" defTabSz="1676182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08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621273" y="1622084"/>
                <a:ext cx="2722022" cy="2722025"/>
              </a:xfrm>
              <a:prstGeom prst="ellipse">
                <a:avLst/>
              </a:prstGeom>
              <a:solidFill>
                <a:schemeClr val="tx2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8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17813620">
                <a:off x="2614460" y="1809245"/>
                <a:ext cx="2692945" cy="1202291"/>
              </a:xfrm>
              <a:prstGeom prst="rect">
                <a:avLst/>
              </a:prstGeom>
              <a:noFill/>
            </p:spPr>
            <p:txBody>
              <a:bodyPr wrap="none" rtlCol="0" anchor="ctr">
                <a:prstTxWarp prst="textArchUp">
                  <a:avLst>
                    <a:gd name="adj" fmla="val 10248911"/>
                  </a:avLst>
                </a:prstTxWarp>
                <a:spAutoFit/>
              </a:bodyPr>
              <a:lstStyle/>
              <a:p>
                <a:pPr algn="ctr"/>
                <a:endParaRPr lang="en-US" sz="2250" dirty="0">
                  <a:solidFill>
                    <a:srgbClr val="262262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 rot="3600000">
                <a:off x="4570022" y="1692161"/>
                <a:ext cx="2544421" cy="1553200"/>
              </a:xfrm>
              <a:prstGeom prst="rect">
                <a:avLst/>
              </a:prstGeom>
              <a:noFill/>
            </p:spPr>
            <p:txBody>
              <a:bodyPr wrap="none" rtlCol="0" anchor="ctr">
                <a:prstTxWarp prst="textArchUp">
                  <a:avLst>
                    <a:gd name="adj" fmla="val 11819706"/>
                  </a:avLst>
                </a:prstTxWarp>
                <a:spAutoFit/>
              </a:bodyPr>
              <a:lstStyle/>
              <a:p>
                <a:pPr algn="ctr"/>
                <a:endParaRPr lang="en-US" sz="2250" dirty="0">
                  <a:solidFill>
                    <a:srgbClr val="262262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573229" y="3453611"/>
                <a:ext cx="2770065" cy="1335083"/>
              </a:xfrm>
              <a:prstGeom prst="rect">
                <a:avLst/>
              </a:prstGeom>
              <a:noFill/>
            </p:spPr>
            <p:txBody>
              <a:bodyPr wrap="none" rtlCol="0" anchor="ctr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2250" dirty="0">
                    <a:solidFill>
                      <a:srgbClr val="262262"/>
                    </a:solidFill>
                  </a:rPr>
                  <a:t>Personal Device Connectivity</a:t>
                </a:r>
              </a:p>
            </p:txBody>
          </p:sp>
          <p:sp>
            <p:nvSpPr>
              <p:cNvPr id="26" name="Down Arrow 25"/>
              <p:cNvSpPr/>
              <p:nvPr/>
            </p:nvSpPr>
            <p:spPr>
              <a:xfrm rot="10800000">
                <a:off x="4651015" y="4054353"/>
                <a:ext cx="662541" cy="331270"/>
              </a:xfrm>
              <a:prstGeom prst="downArrow">
                <a:avLst/>
              </a:prstGeom>
              <a:solidFill>
                <a:schemeClr val="bg1">
                  <a:lumMod val="8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en-US" sz="15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Down Arrow 26"/>
              <p:cNvSpPr/>
              <p:nvPr/>
            </p:nvSpPr>
            <p:spPr>
              <a:xfrm rot="18000000">
                <a:off x="3580197" y="2200396"/>
                <a:ext cx="662541" cy="331270"/>
              </a:xfrm>
              <a:prstGeom prst="downArrow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986402" y="2525689"/>
                <a:ext cx="1973197" cy="1453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33" b="1" dirty="0">
                    <a:solidFill>
                      <a:srgbClr val="FFFFFF"/>
                    </a:solidFill>
                  </a:rPr>
                  <a:t>Non – Stop intelligence</a:t>
                </a:r>
              </a:p>
            </p:txBody>
          </p:sp>
          <p:sp>
            <p:nvSpPr>
              <p:cNvPr id="29" name="Down Arrow 28"/>
              <p:cNvSpPr/>
              <p:nvPr/>
            </p:nvSpPr>
            <p:spPr>
              <a:xfrm rot="3600000">
                <a:off x="5680903" y="2200396"/>
                <a:ext cx="662541" cy="331270"/>
              </a:xfrm>
              <a:prstGeom prst="downArrow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en-US" sz="1500" dirty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895446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Non-Stop Intelligence (continued)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88282" y="3429000"/>
            <a:ext cx="6418381" cy="2666897"/>
          </a:xfrm>
          <a:prstGeom prst="rect">
            <a:avLst/>
          </a:prstGeom>
          <a:noFill/>
        </p:spPr>
        <p:txBody>
          <a:bodyPr wrap="none" lIns="101420" tIns="50711" rIns="101420" bIns="50711" rtlCol="0">
            <a:spAutoFit/>
          </a:bodyPr>
          <a:lstStyle/>
          <a:p>
            <a:r>
              <a:rPr lang="en-US" sz="3333" b="1" dirty="0"/>
              <a:t>To give you </a:t>
            </a:r>
            <a:r>
              <a:rPr lang="en-US" sz="3333" b="1" dirty="0">
                <a:solidFill>
                  <a:schemeClr val="accent1"/>
                </a:solidFill>
              </a:rPr>
              <a:t>more control </a:t>
            </a:r>
            <a:r>
              <a:rPr lang="en-US" sz="3333" b="1" dirty="0"/>
              <a:t>over </a:t>
            </a:r>
          </a:p>
          <a:p>
            <a:r>
              <a:rPr lang="en-US" sz="3333" b="1" dirty="0"/>
              <a:t>instrument performance, </a:t>
            </a:r>
          </a:p>
          <a:p>
            <a:r>
              <a:rPr lang="en-US" sz="3333" b="1" dirty="0"/>
              <a:t>data availability, </a:t>
            </a:r>
          </a:p>
          <a:p>
            <a:r>
              <a:rPr lang="en-US" sz="3333" b="1" dirty="0"/>
              <a:t>and your workday </a:t>
            </a:r>
          </a:p>
          <a:p>
            <a:r>
              <a:rPr lang="en-US" sz="3333" b="1" dirty="0">
                <a:solidFill>
                  <a:schemeClr val="accent1"/>
                </a:solidFill>
              </a:rPr>
              <a:t>Today </a:t>
            </a:r>
            <a:r>
              <a:rPr lang="en-US" sz="3333" b="1" dirty="0"/>
              <a:t>and </a:t>
            </a:r>
            <a:r>
              <a:rPr lang="en-US" sz="3333" b="1" dirty="0">
                <a:solidFill>
                  <a:schemeClr val="accent1"/>
                </a:solidFill>
              </a:rPr>
              <a:t>Tomorrow</a:t>
            </a:r>
            <a:r>
              <a:rPr lang="en-US" sz="3333" b="1" dirty="0"/>
              <a:t>.</a:t>
            </a:r>
            <a:r>
              <a:rPr lang="en-US" sz="3333" b="1" dirty="0">
                <a:solidFill>
                  <a:schemeClr val="accent1"/>
                </a:solidFill>
              </a:rPr>
              <a:t> </a:t>
            </a:r>
            <a:endParaRPr lang="en-US" sz="3333" dirty="0">
              <a:solidFill>
                <a:schemeClr val="accent1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52409" y="892229"/>
            <a:ext cx="4693849" cy="4114554"/>
            <a:chOff x="2737476" y="750094"/>
            <a:chExt cx="4489618" cy="4466006"/>
          </a:xfrm>
        </p:grpSpPr>
        <p:sp>
          <p:nvSpPr>
            <p:cNvPr id="37" name="Freeform 36"/>
            <p:cNvSpPr/>
            <p:nvPr/>
          </p:nvSpPr>
          <p:spPr>
            <a:xfrm>
              <a:off x="2826283" y="904095"/>
              <a:ext cx="4312005" cy="4312005"/>
            </a:xfrm>
            <a:custGeom>
              <a:avLst/>
              <a:gdLst>
                <a:gd name="connsiteX0" fmla="*/ 3608653 w 3867743"/>
                <a:gd name="connsiteY0" fmla="*/ 2900807 h 3867743"/>
                <a:gd name="connsiteX1" fmla="*/ 1933870 w 3867743"/>
                <a:gd name="connsiteY1" fmla="*/ 3867743 h 3867743"/>
                <a:gd name="connsiteX2" fmla="*/ 259088 w 3867743"/>
                <a:gd name="connsiteY2" fmla="*/ 2900805 h 3867743"/>
                <a:gd name="connsiteX3" fmla="*/ 1933872 w 3867743"/>
                <a:gd name="connsiteY3" fmla="*/ 1933872 h 3867743"/>
                <a:gd name="connsiteX4" fmla="*/ 3608653 w 3867743"/>
                <a:gd name="connsiteY4" fmla="*/ 2900807 h 386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7743" h="3867743">
                  <a:moveTo>
                    <a:pt x="3608653" y="2900807"/>
                  </a:moveTo>
                  <a:cubicBezTo>
                    <a:pt x="3263200" y="3499149"/>
                    <a:pt x="2624776" y="3867743"/>
                    <a:pt x="1933870" y="3867743"/>
                  </a:cubicBezTo>
                  <a:cubicBezTo>
                    <a:pt x="1242964" y="3867743"/>
                    <a:pt x="604540" y="3499148"/>
                    <a:pt x="259088" y="2900805"/>
                  </a:cubicBezTo>
                  <a:lnTo>
                    <a:pt x="1933872" y="1933872"/>
                  </a:lnTo>
                  <a:lnTo>
                    <a:pt x="3608653" y="290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9328" tIns="718978" rIns="1734644" bIns="1616847" numCol="1" spcCol="1270" anchor="ctr" anchorCtr="0">
              <a:noAutofit/>
            </a:bodyPr>
            <a:lstStyle/>
            <a:p>
              <a:pPr algn="ctr" defTabSz="1676182">
                <a:lnSpc>
                  <a:spcPct val="90000"/>
                </a:lnSpc>
                <a:spcAft>
                  <a:spcPct val="35000"/>
                </a:spcAft>
              </a:pPr>
              <a:endParaRPr lang="en-US" altLang="en-US" sz="3083">
                <a:solidFill>
                  <a:srgbClr val="FFFFFF"/>
                </a:solidFill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2737476" y="750094"/>
              <a:ext cx="4489618" cy="4312005"/>
              <a:chOff x="2737476" y="750094"/>
              <a:chExt cx="4489618" cy="4312005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2915089" y="750094"/>
                <a:ext cx="4312005" cy="4312005"/>
              </a:xfrm>
              <a:custGeom>
                <a:avLst/>
                <a:gdLst>
                  <a:gd name="connsiteX0" fmla="*/ 1933874 w 3867743"/>
                  <a:gd name="connsiteY0" fmla="*/ 0 h 3867743"/>
                  <a:gd name="connsiteX1" fmla="*/ 3608656 w 3867743"/>
                  <a:gd name="connsiteY1" fmla="*/ 966939 h 3867743"/>
                  <a:gd name="connsiteX2" fmla="*/ 3608652 w 3867743"/>
                  <a:gd name="connsiteY2" fmla="*/ 2900812 h 3867743"/>
                  <a:gd name="connsiteX3" fmla="*/ 1933872 w 3867743"/>
                  <a:gd name="connsiteY3" fmla="*/ 1933872 h 3867743"/>
                  <a:gd name="connsiteX4" fmla="*/ 1933874 w 3867743"/>
                  <a:gd name="connsiteY4" fmla="*/ 0 h 3867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67743" h="3867743">
                    <a:moveTo>
                      <a:pt x="1933874" y="0"/>
                    </a:moveTo>
                    <a:cubicBezTo>
                      <a:pt x="2624780" y="1"/>
                      <a:pt x="3263204" y="368596"/>
                      <a:pt x="3608656" y="966939"/>
                    </a:cubicBezTo>
                    <a:cubicBezTo>
                      <a:pt x="3954108" y="1565282"/>
                      <a:pt x="3954107" y="2302470"/>
                      <a:pt x="3608652" y="2900812"/>
                    </a:cubicBezTo>
                    <a:lnTo>
                      <a:pt x="1933872" y="1933872"/>
                    </a:lnTo>
                    <a:cubicBezTo>
                      <a:pt x="1933873" y="1289248"/>
                      <a:pt x="1933873" y="644624"/>
                      <a:pt x="193387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3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09328" tIns="718978" rIns="1734644" bIns="1616847" numCol="1" spcCol="1270" anchor="ctr" anchorCtr="0">
                <a:noAutofit/>
              </a:bodyPr>
              <a:lstStyle/>
              <a:p>
                <a:pPr algn="ctr" defTabSz="1676182">
                  <a:lnSpc>
                    <a:spcPct val="90000"/>
                  </a:lnSpc>
                  <a:spcAft>
                    <a:spcPct val="35000"/>
                  </a:spcAft>
                </a:pPr>
                <a:endParaRPr lang="en-US" altLang="en-US" sz="3083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2737476" y="750094"/>
                <a:ext cx="4312005" cy="4312005"/>
              </a:xfrm>
              <a:custGeom>
                <a:avLst/>
                <a:gdLst>
                  <a:gd name="connsiteX0" fmla="*/ 259089 w 3867743"/>
                  <a:gd name="connsiteY0" fmla="*/ 2900805 h 3867743"/>
                  <a:gd name="connsiteX1" fmla="*/ 259091 w 3867743"/>
                  <a:gd name="connsiteY1" fmla="*/ 966933 h 3867743"/>
                  <a:gd name="connsiteX2" fmla="*/ 1933874 w 3867743"/>
                  <a:gd name="connsiteY2" fmla="*/ -1 h 3867743"/>
                  <a:gd name="connsiteX3" fmla="*/ 1933872 w 3867743"/>
                  <a:gd name="connsiteY3" fmla="*/ 1933872 h 3867743"/>
                  <a:gd name="connsiteX4" fmla="*/ 259089 w 3867743"/>
                  <a:gd name="connsiteY4" fmla="*/ 2900805 h 3867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67743" h="3867743">
                    <a:moveTo>
                      <a:pt x="259089" y="2900805"/>
                    </a:moveTo>
                    <a:cubicBezTo>
                      <a:pt x="-86363" y="2302463"/>
                      <a:pt x="-86362" y="1565275"/>
                      <a:pt x="259091" y="966933"/>
                    </a:cubicBezTo>
                    <a:cubicBezTo>
                      <a:pt x="604545" y="368591"/>
                      <a:pt x="1242968" y="-2"/>
                      <a:pt x="1933874" y="-1"/>
                    </a:cubicBezTo>
                    <a:cubicBezTo>
                      <a:pt x="1933873" y="644623"/>
                      <a:pt x="1933873" y="1289248"/>
                      <a:pt x="1933872" y="1933872"/>
                    </a:cubicBezTo>
                    <a:lnTo>
                      <a:pt x="259089" y="2900805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ffectLst/>
            </p:spPr>
            <p:style>
              <a:lnRef idx="3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09328" tIns="718978" rIns="1734644" bIns="1616847" numCol="1" spcCol="1270" anchor="ctr" anchorCtr="0">
                <a:noAutofit/>
              </a:bodyPr>
              <a:lstStyle/>
              <a:p>
                <a:pPr algn="ctr" defTabSz="1676182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08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621273" y="1622084"/>
                <a:ext cx="2722022" cy="2722025"/>
              </a:xfrm>
              <a:prstGeom prst="ellipse">
                <a:avLst/>
              </a:prstGeom>
              <a:solidFill>
                <a:schemeClr val="tx2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8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 rot="17813620">
                <a:off x="2614460" y="1809245"/>
                <a:ext cx="2692945" cy="1202291"/>
              </a:xfrm>
              <a:prstGeom prst="rect">
                <a:avLst/>
              </a:prstGeom>
              <a:noFill/>
            </p:spPr>
            <p:txBody>
              <a:bodyPr wrap="none" rtlCol="0" anchor="ctr">
                <a:prstTxWarp prst="textArchUp">
                  <a:avLst>
                    <a:gd name="adj" fmla="val 10248911"/>
                  </a:avLst>
                </a:prstTxWarp>
                <a:spAutoFit/>
              </a:bodyPr>
              <a:lstStyle/>
              <a:p>
                <a:pPr algn="ctr"/>
                <a:r>
                  <a:rPr lang="en-US" sz="2250" dirty="0">
                    <a:solidFill>
                      <a:srgbClr val="262262"/>
                    </a:solidFill>
                  </a:rPr>
                  <a:t>Predictive Diagnostics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 rot="3600000">
                <a:off x="4570022" y="1692161"/>
                <a:ext cx="2544421" cy="1553200"/>
              </a:xfrm>
              <a:prstGeom prst="rect">
                <a:avLst/>
              </a:prstGeom>
              <a:noFill/>
            </p:spPr>
            <p:txBody>
              <a:bodyPr wrap="none" rtlCol="0" anchor="ctr">
                <a:prstTxWarp prst="textArchUp">
                  <a:avLst>
                    <a:gd name="adj" fmla="val 11819706"/>
                  </a:avLst>
                </a:prstTxWarp>
                <a:spAutoFit/>
              </a:bodyPr>
              <a:lstStyle/>
              <a:p>
                <a:pPr algn="ctr"/>
                <a:r>
                  <a:rPr lang="en-US" sz="2250" dirty="0">
                    <a:solidFill>
                      <a:srgbClr val="262262"/>
                    </a:solidFill>
                  </a:rPr>
                  <a:t>Proactive Communication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573229" y="3453611"/>
                <a:ext cx="2770065" cy="1335083"/>
              </a:xfrm>
              <a:prstGeom prst="rect">
                <a:avLst/>
              </a:prstGeom>
              <a:noFill/>
            </p:spPr>
            <p:txBody>
              <a:bodyPr wrap="none" rtlCol="0" anchor="ctr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2250" dirty="0">
                    <a:solidFill>
                      <a:srgbClr val="262262"/>
                    </a:solidFill>
                  </a:rPr>
                  <a:t>Personal Device Connectivity</a:t>
                </a:r>
              </a:p>
            </p:txBody>
          </p:sp>
          <p:sp>
            <p:nvSpPr>
              <p:cNvPr id="45" name="Down Arrow 44"/>
              <p:cNvSpPr/>
              <p:nvPr/>
            </p:nvSpPr>
            <p:spPr>
              <a:xfrm rot="10800000">
                <a:off x="4651015" y="4054353"/>
                <a:ext cx="662541" cy="331270"/>
              </a:xfrm>
              <a:prstGeom prst="downArrow">
                <a:avLst/>
              </a:prstGeom>
              <a:solidFill>
                <a:schemeClr val="bg1">
                  <a:lumMod val="8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en-US" sz="15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Down Arrow 45"/>
              <p:cNvSpPr/>
              <p:nvPr/>
            </p:nvSpPr>
            <p:spPr>
              <a:xfrm rot="18000000">
                <a:off x="3580197" y="2200396"/>
                <a:ext cx="662541" cy="331270"/>
              </a:xfrm>
              <a:prstGeom prst="downArrow">
                <a:avLst/>
              </a:prstGeom>
              <a:solidFill>
                <a:srgbClr val="A3A3A3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986402" y="2735738"/>
                <a:ext cx="1973198" cy="60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>
                    <a:solidFill>
                      <a:srgbClr val="FFFFFF"/>
                    </a:solidFill>
                  </a:rPr>
                  <a:t>Non – Stop intelligence</a:t>
                </a:r>
              </a:p>
            </p:txBody>
          </p:sp>
          <p:sp>
            <p:nvSpPr>
              <p:cNvPr id="48" name="Down Arrow 47"/>
              <p:cNvSpPr/>
              <p:nvPr/>
            </p:nvSpPr>
            <p:spPr>
              <a:xfrm rot="3600000">
                <a:off x="5680903" y="2200396"/>
                <a:ext cx="662541" cy="331270"/>
              </a:xfrm>
              <a:prstGeom prst="downArrow">
                <a:avLst/>
              </a:prstGeom>
              <a:solidFill>
                <a:schemeClr val="bg1">
                  <a:lumMod val="7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en-US" sz="1500" dirty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2334700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490F2-23A1-47F2-8346-8CB65A48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iQ</a:t>
            </a:r>
            <a:r>
              <a:rPr lang="en-US" dirty="0"/>
              <a:t> Interface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F335E0-ED3B-4495-A05B-A77D884E2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"/>
          <a:stretch>
            <a:fillRect/>
          </a:stretch>
        </p:blipFill>
        <p:spPr bwMode="auto">
          <a:xfrm>
            <a:off x="3565621" y="1322353"/>
            <a:ext cx="5060758" cy="421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6367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48A51-D561-48BE-8B96-982BFA41A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iQ</a:t>
            </a:r>
            <a:r>
              <a:rPr lang="en-US" dirty="0"/>
              <a:t> Interface Icon Help Guide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03CA6E3-E9CC-41E7-995B-1210A0985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00751"/>
              </p:ext>
            </p:extLst>
          </p:nvPr>
        </p:nvGraphicFramePr>
        <p:xfrm>
          <a:off x="2121693" y="1088232"/>
          <a:ext cx="7948613" cy="4681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1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602">
                <a:tc>
                  <a:txBody>
                    <a:bodyPr/>
                    <a:lstStyle/>
                    <a:p>
                      <a:r>
                        <a:rPr lang="en-US" sz="2400" dirty="0"/>
                        <a:t>Icon</a:t>
                      </a:r>
                    </a:p>
                  </a:txBody>
                  <a:tcPr marL="112051" marR="112051" marT="54921" marB="5492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Functionality</a:t>
                      </a:r>
                    </a:p>
                  </a:txBody>
                  <a:tcPr marL="112051" marR="112051" marT="54921" marB="549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526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112051" marR="112051" marT="54921" marB="54921"/>
                </a:tc>
                <a:tc>
                  <a:txBody>
                    <a:bodyPr/>
                    <a:lstStyle/>
                    <a:p>
                      <a:pPr marL="0" marR="0" indent="0" algn="l" defTabSz="490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Alarm status -</a:t>
                      </a:r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 shows that there is at least 1 alarm active. When pressed, sends user to the </a:t>
                      </a:r>
                      <a:r>
                        <a:rPr lang="en-US" sz="1700" b="0" i="1" baseline="0" dirty="0">
                          <a:solidFill>
                            <a:schemeClr val="tx1"/>
                          </a:solidFill>
                        </a:rPr>
                        <a:t>Status and Alarms </a:t>
                      </a:r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screen.</a:t>
                      </a:r>
                      <a:endParaRPr lang="en-US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112051" marR="112051" marT="54921" marB="5492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7082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112051" marR="112051" marT="54921" marB="54921"/>
                </a:tc>
                <a:tc>
                  <a:txBody>
                    <a:bodyPr/>
                    <a:lstStyle/>
                    <a:p>
                      <a:pPr marL="0" marR="0" indent="0" algn="l" defTabSz="490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Alert status - shows that there is at least 1 preventative maintenance alarm active. When pressed, sends user to the </a:t>
                      </a:r>
                      <a:r>
                        <a:rPr lang="en-US" sz="1700" b="0" i="1" baseline="0" dirty="0">
                          <a:solidFill>
                            <a:schemeClr val="tx1"/>
                          </a:solidFill>
                        </a:rPr>
                        <a:t>Status and Alarms </a:t>
                      </a:r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screen.</a:t>
                      </a:r>
                      <a:endParaRPr lang="en-US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112051" marR="112051" marT="54921" marB="5492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5526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112051" marR="112051" marT="54921" marB="54921"/>
                </a:tc>
                <a:tc>
                  <a:txBody>
                    <a:bodyPr/>
                    <a:lstStyle/>
                    <a:p>
                      <a:pPr marL="0" marR="0" indent="0" algn="l" defTabSz="490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Favorites – when pressed, sends</a:t>
                      </a:r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 user to the </a:t>
                      </a:r>
                      <a:r>
                        <a:rPr lang="en-US" sz="1700" b="0" i="1" baseline="0" dirty="0">
                          <a:solidFill>
                            <a:schemeClr val="tx1"/>
                          </a:solidFill>
                        </a:rPr>
                        <a:t>Favorites </a:t>
                      </a:r>
                      <a:r>
                        <a:rPr lang="en-US" sz="1700" b="0" i="0" baseline="0" dirty="0">
                          <a:solidFill>
                            <a:schemeClr val="tx1"/>
                          </a:solidFill>
                        </a:rPr>
                        <a:t>screen</a:t>
                      </a:r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112051" marR="112051" marT="54921" marB="5492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2274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112051" marR="112051" marT="54921" marB="54921"/>
                </a:tc>
                <a:tc>
                  <a:txBody>
                    <a:bodyPr/>
                    <a:lstStyle/>
                    <a:p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Thermo Scientific</a:t>
                      </a:r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 logo – when pressed, sends user to the </a:t>
                      </a:r>
                      <a:r>
                        <a:rPr lang="en-US" sz="1700" b="0" i="1" baseline="0" dirty="0">
                          <a:solidFill>
                            <a:schemeClr val="tx1"/>
                          </a:solidFill>
                        </a:rPr>
                        <a:t>Thermo Scientific Informational </a:t>
                      </a:r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screen, which contains contact information for the Franklin, MA Thermo Scientific facility.</a:t>
                      </a:r>
                      <a:endParaRPr lang="en-US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112051" marR="112051" marT="54921" marB="549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5526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112051" marR="112051" marT="54921" marB="54921"/>
                </a:tc>
                <a:tc>
                  <a:txBody>
                    <a:bodyPr/>
                    <a:lstStyle/>
                    <a:p>
                      <a:pPr marL="0" marR="0" indent="0" algn="l" defTabSz="490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Icon</a:t>
                      </a:r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 shows up on pop-ups when there is a conflict created by the user (e.g. User enters concentration outside of acceptable limits)</a:t>
                      </a:r>
                      <a:endParaRPr lang="en-US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112051" marR="112051" marT="54921" marB="5492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9" descr="C:\Users\RIshub.Solan\AppData\Local\Microsoft\Windows\Temporary Internet Files\Content.Outlook\KX6AWFSN\star2 (2).png">
            <a:extLst>
              <a:ext uri="{FF2B5EF4-FFF2-40B4-BE49-F238E27FC236}">
                <a16:creationId xmlns:a16="http://schemas.microsoft.com/office/drawing/2014/main" id="{ACD96FA4-D3E5-428F-8FA2-D17336616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606" y="3266282"/>
            <a:ext cx="5730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C:\Users\RIshub.Solan\AppData\Local\Microsoft\Windows\Temporary Internet Files\Content.Outlook\KX6AWFSN\Warning.png">
            <a:extLst>
              <a:ext uri="{FF2B5EF4-FFF2-40B4-BE49-F238E27FC236}">
                <a16:creationId xmlns:a16="http://schemas.microsoft.com/office/drawing/2014/main" id="{79B55AE8-26FD-4195-AC7A-0B10BD5F9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606" y="1667669"/>
            <a:ext cx="5730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RIshub.Solan\AppData\Local\Microsoft\Windows\Temporary Internet Files\Content.Outlook\KX6AWFSN\Gears (2).png">
            <a:extLst>
              <a:ext uri="{FF2B5EF4-FFF2-40B4-BE49-F238E27FC236}">
                <a16:creationId xmlns:a16="http://schemas.microsoft.com/office/drawing/2014/main" id="{41B98B06-AAA3-4B20-A358-A8B2A1E13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606" y="2483644"/>
            <a:ext cx="573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RIshub.Solan\AppData\Local\Microsoft\Windows\Temporary Internet Files\Content.Outlook\KX6AWFSN\Error (2).png">
            <a:extLst>
              <a:ext uri="{FF2B5EF4-FFF2-40B4-BE49-F238E27FC236}">
                <a16:creationId xmlns:a16="http://schemas.microsoft.com/office/drawing/2014/main" id="{6282DA17-4197-4545-94BD-FDA52C14B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968" y="4969669"/>
            <a:ext cx="5730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RIshub.Solan\AppData\Local\Microsoft\Windows\Temporary Internet Files\Content.Outlook\KX6AWFSN\ThermoLogoWhite2 (3).bmp">
            <a:extLst>
              <a:ext uri="{FF2B5EF4-FFF2-40B4-BE49-F238E27FC236}">
                <a16:creationId xmlns:a16="http://schemas.microsoft.com/office/drawing/2014/main" id="{B8BDEE04-9090-4C82-8825-A30D4ED74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193" y="4144169"/>
            <a:ext cx="10604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972385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9AB16-7309-4C46-BC81-38AF595A9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43iQ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2A2C4A64-87E3-4349-AA79-C0F74D23A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406" y="4387849"/>
            <a:ext cx="300831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073" tIns="38036" rIns="76073" bIns="38036">
            <a:spAutoFit/>
          </a:bodyPr>
          <a:lstStyle>
            <a:lvl1pPr>
              <a:spcAft>
                <a:spcPct val="2000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000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2000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400"/>
              <a:t>Inside of Analyzer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BC821A8C-F550-485D-9611-3B28F2088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019" y="5610224"/>
            <a:ext cx="30067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073" tIns="38036" rIns="76073" bIns="38036">
            <a:spAutoFit/>
          </a:bodyPr>
          <a:lstStyle>
            <a:lvl1pPr>
              <a:spcAft>
                <a:spcPct val="2000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000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2000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400"/>
              <a:t>Back Panel</a:t>
            </a:r>
          </a:p>
        </p:txBody>
      </p:sp>
      <p:pic>
        <p:nvPicPr>
          <p:cNvPr id="5" name="Picture 3" descr="C:\Users\RIshub.Solan\AppData\Local\Microsoft\Windows\Temporary Internet Files\Content.Outlook\KX6AWFSN\43iQ-TOP VIEW CALL OUT PT2- MANUAL.JPG">
            <a:extLst>
              <a:ext uri="{FF2B5EF4-FFF2-40B4-BE49-F238E27FC236}">
                <a16:creationId xmlns:a16="http://schemas.microsoft.com/office/drawing/2014/main" id="{8AE51848-5667-476C-A139-4406D9D25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7" b="8253"/>
          <a:stretch>
            <a:fillRect/>
          </a:stretch>
        </p:blipFill>
        <p:spPr bwMode="auto">
          <a:xfrm>
            <a:off x="2021681" y="906462"/>
            <a:ext cx="8148638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864888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10846" r="68651" b="37957"/>
          <a:stretch/>
        </p:blipFill>
        <p:spPr bwMode="auto">
          <a:xfrm rot="1145690">
            <a:off x="1401774" y="724202"/>
            <a:ext cx="2578045" cy="196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804407" y="619673"/>
            <a:ext cx="8533330" cy="5316320"/>
            <a:chOff x="1096080" y="826294"/>
            <a:chExt cx="4332086" cy="36576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62" t="1360" r="3929" b="10875"/>
            <a:stretch/>
          </p:blipFill>
          <p:spPr bwMode="auto">
            <a:xfrm>
              <a:off x="1313366" y="826294"/>
              <a:ext cx="4114800" cy="3657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1096080" y="3036094"/>
              <a:ext cx="720814" cy="1447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101416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Arial" pitchFamily="12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iQ</a:t>
            </a:r>
            <a:r>
              <a:rPr lang="en-US" dirty="0"/>
              <a:t> layout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9339" y="5168512"/>
            <a:ext cx="2005146" cy="666541"/>
          </a:xfrm>
          <a:prstGeom prst="rect">
            <a:avLst/>
          </a:prstGeom>
          <a:noFill/>
        </p:spPr>
        <p:txBody>
          <a:bodyPr wrap="square" lIns="101420" tIns="50711" rIns="101420" bIns="50711" rtlCol="0">
            <a:spAutoFit/>
          </a:bodyPr>
          <a:lstStyle/>
          <a:p>
            <a:pPr algn="ctr"/>
            <a:r>
              <a:rPr lang="en-US" sz="1833" dirty="0">
                <a:solidFill>
                  <a:schemeClr val="bg1">
                    <a:lumMod val="50000"/>
                  </a:schemeClr>
                </a:solidFill>
              </a:rPr>
              <a:t>Inside of Analyzer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9" t="54013" r="51000"/>
          <a:stretch/>
        </p:blipFill>
        <p:spPr bwMode="auto">
          <a:xfrm>
            <a:off x="397991" y="1895171"/>
            <a:ext cx="1527730" cy="176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25" y="4078989"/>
            <a:ext cx="4331050" cy="211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51726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E72A26-96D2-41C7-9FD0-3DD3D6294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sz="2400" dirty="0"/>
              <a:t>Introduction to Thermo Fisher Scientific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/>
              <a:t>Environment and Process Monitoring 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dirty="0"/>
              <a:t>Instrument Manufacturer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dirty="0"/>
              <a:t>Markets / Industries Served</a:t>
            </a:r>
          </a:p>
          <a:p>
            <a:pPr marL="188913" lvl="1">
              <a:lnSpc>
                <a:spcPct val="80000"/>
              </a:lnSpc>
              <a:buClr>
                <a:schemeClr val="folHlink"/>
              </a:buClr>
              <a:buFontTx/>
              <a:buChar char="•"/>
              <a:defRPr/>
            </a:pPr>
            <a:r>
              <a:rPr lang="en-US" altLang="en-US" sz="2400" dirty="0"/>
              <a:t>What is CEMS and Why do we use them?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/>
              <a:t>CEMS Basic Techniques and Technologies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dirty="0"/>
              <a:t>Sampling Techniques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dirty="0"/>
              <a:t>Principles of Gas Measurement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dirty="0"/>
              <a:t>Communications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/>
              <a:t>Design Considerations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/>
              <a:t>Gas Analyzer and Functions available 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/>
              <a:t>Discuss 2018 AB CEMS code draft </a:t>
            </a:r>
            <a:endParaRPr lang="en-US" altLang="en-US" dirty="0"/>
          </a:p>
          <a:p>
            <a:pPr>
              <a:lnSpc>
                <a:spcPct val="80000"/>
              </a:lnSpc>
              <a:defRPr/>
            </a:pPr>
            <a:endParaRPr lang="en-US" altLang="en-US" sz="1600" dirty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altLang="en-US" sz="1600" dirty="0"/>
          </a:p>
          <a:p>
            <a:pPr lvl="1">
              <a:lnSpc>
                <a:spcPct val="80000"/>
              </a:lnSpc>
              <a:defRPr/>
            </a:pPr>
            <a:endParaRPr lang="en-US" altLang="en-US" sz="2000" dirty="0"/>
          </a:p>
          <a:p>
            <a:pPr lvl="1">
              <a:lnSpc>
                <a:spcPct val="80000"/>
              </a:lnSpc>
              <a:defRPr/>
            </a:pPr>
            <a:endParaRPr lang="en-US" altLang="en-US" sz="20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en-US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EF14B6-F6DC-438B-8A2F-7360408C6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6" name="Picture 3" descr="C:\Documents and Settings\tom.cosgrove\My Documents\My Pictures\Oil Sands\1-oil-sands-plant.jpg">
            <a:extLst>
              <a:ext uri="{FF2B5EF4-FFF2-40B4-BE49-F238E27FC236}">
                <a16:creationId xmlns:a16="http://schemas.microsoft.com/office/drawing/2014/main" id="{83B6D0EF-7C00-452D-8C57-F21B45F6B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138" y="1979637"/>
            <a:ext cx="34163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567988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385A0A-8AD6-4C74-9CBB-11A6EA1B5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Pulsed Fluorescence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SO2, H2S, TRS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Chemiluminescence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NO/NO2/NOx, NH3 Slip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Non-Dispersive Infrared (NDIR) &amp; Gas Filter Correlation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CO, CO2, HCl, N2O, Multi-Gas Analyzer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Flame Ionization Detection &amp; Gas Chromatography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Total Hydrocarbons (THC), Methane/Non-Methane Hydrocarbons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Atomic Fluorescence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Hg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Fourier Transform Infrared Spectroscopy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Multi-Gas, NH3, HF, HCl, HCN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22B89E-E1BF-4DCC-ACBA-64D0E48D5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Gas Measurement</a:t>
            </a:r>
          </a:p>
        </p:txBody>
      </p:sp>
    </p:spTree>
    <p:extLst>
      <p:ext uri="{BB962C8B-B14F-4D97-AF65-F5344CB8AC3E}">
        <p14:creationId xmlns:p14="http://schemas.microsoft.com/office/powerpoint/2010/main" val="830782841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8B40F-112F-4B69-969B-ADDB66407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the </a:t>
            </a:r>
            <a:r>
              <a:rPr lang="en-US" dirty="0" err="1"/>
              <a:t>iQ</a:t>
            </a:r>
            <a:r>
              <a:rPr lang="en-US" dirty="0"/>
              <a:t> App</a:t>
            </a:r>
          </a:p>
        </p:txBody>
      </p:sp>
      <p:pic>
        <p:nvPicPr>
          <p:cNvPr id="3" name="Picture 4" descr="C:\Users\marl.gasdia-cochrane\Downloads\iStock-610838846.jpg">
            <a:extLst>
              <a:ext uri="{FF2B5EF4-FFF2-40B4-BE49-F238E27FC236}">
                <a16:creationId xmlns:a16="http://schemas.microsoft.com/office/drawing/2014/main" id="{B774E258-AF08-4CD9-A364-ED7452D47A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4"/>
          <a:stretch/>
        </p:blipFill>
        <p:spPr bwMode="auto">
          <a:xfrm>
            <a:off x="-1" y="534884"/>
            <a:ext cx="9144001" cy="577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QAppSticker.png">
            <a:extLst>
              <a:ext uri="{FF2B5EF4-FFF2-40B4-BE49-F238E27FC236}">
                <a16:creationId xmlns:a16="http://schemas.microsoft.com/office/drawing/2014/main" id="{EB68CCA0-C762-41FC-AB96-50FF0ADE4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834" y="1608829"/>
            <a:ext cx="2080194" cy="364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40304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Supports the </a:t>
            </a:r>
            <a:r>
              <a:rPr lang="en-US" dirty="0" err="1"/>
              <a:t>iQ</a:t>
            </a:r>
            <a:r>
              <a:rPr lang="en-US" dirty="0"/>
              <a:t> Vision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4950" y="5593060"/>
            <a:ext cx="9163050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accent4"/>
                </a:solidFill>
              </a:rPr>
              <a:t>Gives customers more control over their data and their day</a:t>
            </a:r>
          </a:p>
        </p:txBody>
      </p:sp>
      <p:sp>
        <p:nvSpPr>
          <p:cNvPr id="6" name="Pentagon 5"/>
          <p:cNvSpPr/>
          <p:nvPr/>
        </p:nvSpPr>
        <p:spPr>
          <a:xfrm>
            <a:off x="0" y="533401"/>
            <a:ext cx="6474071" cy="4750589"/>
          </a:xfrm>
          <a:prstGeom prst="homePlate">
            <a:avLst>
              <a:gd name="adj" fmla="val 24459"/>
            </a:avLst>
          </a:prstGeom>
          <a:solidFill>
            <a:srgbClr val="09757D"/>
          </a:solidFill>
        </p:spPr>
        <p:txBody>
          <a:bodyPr wrap="square" lIns="274320" bIns="365760" anchor="ctr" anchorCtr="1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altLang="en-US" sz="2400" b="1" dirty="0">
                <a:solidFill>
                  <a:schemeClr val="bg1"/>
                </a:solidFill>
              </a:rPr>
              <a:t>Real time remote monitoring</a:t>
            </a:r>
            <a:br>
              <a:rPr lang="en-US" altLang="en-US" sz="2400" b="1" dirty="0">
                <a:solidFill>
                  <a:schemeClr val="bg1"/>
                </a:solidFill>
              </a:rPr>
            </a:br>
            <a:r>
              <a:rPr lang="en-US" altLang="en-US" sz="2400" b="1" dirty="0">
                <a:solidFill>
                  <a:schemeClr val="bg1"/>
                </a:solidFill>
              </a:rPr>
              <a:t>	</a:t>
            </a:r>
            <a:r>
              <a:rPr lang="en-US" altLang="en-US" sz="2400" i="1" dirty="0">
                <a:solidFill>
                  <a:schemeClr val="bg1"/>
                </a:solidFill>
              </a:rPr>
              <a:t>Readings and alarms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altLang="en-US" sz="2400" b="1" dirty="0">
                <a:solidFill>
                  <a:schemeClr val="bg1"/>
                </a:solidFill>
              </a:rPr>
              <a:t>Less troubleshooting time</a:t>
            </a:r>
            <a:br>
              <a:rPr lang="en-US" altLang="en-US" sz="2400" b="1" dirty="0">
                <a:solidFill>
                  <a:schemeClr val="bg1"/>
                </a:solidFill>
              </a:rPr>
            </a:br>
            <a:r>
              <a:rPr lang="en-US" altLang="en-US" sz="2400" b="1" dirty="0">
                <a:solidFill>
                  <a:schemeClr val="bg1"/>
                </a:solidFill>
              </a:rPr>
              <a:t>	</a:t>
            </a:r>
            <a:r>
              <a:rPr lang="en-US" altLang="en-US" sz="2400" i="1" dirty="0">
                <a:solidFill>
                  <a:schemeClr val="bg1"/>
                </a:solidFill>
              </a:rPr>
              <a:t>Maintenance log display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altLang="en-US" sz="2400" b="1" dirty="0">
                <a:solidFill>
                  <a:schemeClr val="bg1"/>
                </a:solidFill>
              </a:rPr>
              <a:t>Easier to operate</a:t>
            </a:r>
            <a:br>
              <a:rPr lang="en-US" altLang="en-US" sz="2400" b="1" dirty="0">
                <a:solidFill>
                  <a:schemeClr val="bg1"/>
                </a:solidFill>
              </a:rPr>
            </a:br>
            <a:r>
              <a:rPr lang="en-US" altLang="en-US" sz="2400" b="1" dirty="0">
                <a:solidFill>
                  <a:schemeClr val="bg1"/>
                </a:solidFill>
              </a:rPr>
              <a:t>	</a:t>
            </a:r>
            <a:r>
              <a:rPr lang="en-US" altLang="en-US" sz="2400" i="1" dirty="0">
                <a:solidFill>
                  <a:schemeClr val="bg1"/>
                </a:solidFill>
              </a:rPr>
              <a:t>Direct links to spare parts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altLang="en-US" sz="2400" b="1" dirty="0">
                <a:solidFill>
                  <a:schemeClr val="bg1"/>
                </a:solidFill>
              </a:rPr>
              <a:t>Easier to maintain</a:t>
            </a:r>
            <a:br>
              <a:rPr lang="en-US" altLang="en-US" sz="2400" b="1" dirty="0">
                <a:solidFill>
                  <a:schemeClr val="bg1"/>
                </a:solidFill>
              </a:rPr>
            </a:br>
            <a:r>
              <a:rPr lang="en-US" altLang="en-US" sz="2400" b="1" dirty="0">
                <a:solidFill>
                  <a:schemeClr val="bg1"/>
                </a:solidFill>
              </a:rPr>
              <a:t>	</a:t>
            </a:r>
            <a:r>
              <a:rPr lang="en-US" altLang="en-US" sz="2400" i="1" dirty="0">
                <a:solidFill>
                  <a:schemeClr val="bg1"/>
                </a:solidFill>
              </a:rPr>
              <a:t>Instant access to docs</a:t>
            </a:r>
          </a:p>
        </p:txBody>
      </p:sp>
      <p:pic>
        <p:nvPicPr>
          <p:cNvPr id="7" name="Picture 6" descr="iQAppStic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295400"/>
            <a:ext cx="2080194" cy="364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64219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D61F0-21DC-4AFD-BB64-817051847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App for iOS Platforms</a:t>
            </a:r>
          </a:p>
        </p:txBody>
      </p:sp>
      <p:pic>
        <p:nvPicPr>
          <p:cNvPr id="5" name="Picture 4" descr="Z:\Private\MarCom\NEW STRUCTURE\Product Files\Gas Analyzers\Einstein\Mobile App\resources.png">
            <a:extLst>
              <a:ext uri="{FF2B5EF4-FFF2-40B4-BE49-F238E27FC236}">
                <a16:creationId xmlns:a16="http://schemas.microsoft.com/office/drawing/2014/main" id="{F06005C2-9537-4A66-B429-CD047D28B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3012" y="2029342"/>
            <a:ext cx="2046288" cy="3560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22">
            <a:extLst>
              <a:ext uri="{FF2B5EF4-FFF2-40B4-BE49-F238E27FC236}">
                <a16:creationId xmlns:a16="http://schemas.microsoft.com/office/drawing/2014/main" id="{EE027991-F86B-47A6-A0E9-7D4693419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012" y="5744092"/>
            <a:ext cx="20462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069" tIns="38034" rIns="76069" bIns="38034">
            <a:spAutoFit/>
          </a:bodyPr>
          <a:lstStyle>
            <a:lvl1pPr>
              <a:spcAft>
                <a:spcPct val="2000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000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2000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b="1"/>
              <a:t>Resources Page </a:t>
            </a:r>
          </a:p>
        </p:txBody>
      </p:sp>
      <p:sp>
        <p:nvSpPr>
          <p:cNvPr id="7" name="TextBox 25">
            <a:extLst>
              <a:ext uri="{FF2B5EF4-FFF2-40B4-BE49-F238E27FC236}">
                <a16:creationId xmlns:a16="http://schemas.microsoft.com/office/drawing/2014/main" id="{ED8BC74B-DE5B-416D-A2DF-57B65E820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962" y="5744092"/>
            <a:ext cx="2063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069" tIns="38034" rIns="76069" bIns="38034">
            <a:spAutoFit/>
          </a:bodyPr>
          <a:lstStyle>
            <a:lvl1pPr>
              <a:spcAft>
                <a:spcPct val="2000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000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2000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b="1"/>
              <a:t>Maintenance Alerts</a:t>
            </a:r>
          </a:p>
        </p:txBody>
      </p:sp>
      <p:sp>
        <p:nvSpPr>
          <p:cNvPr id="8" name="TextBox 31">
            <a:extLst>
              <a:ext uri="{FF2B5EF4-FFF2-40B4-BE49-F238E27FC236}">
                <a16:creationId xmlns:a16="http://schemas.microsoft.com/office/drawing/2014/main" id="{5B37E5BD-EE17-4B21-B44C-9154BE94B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700" y="5744092"/>
            <a:ext cx="2041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069" tIns="38034" rIns="76069" bIns="38034">
            <a:spAutoFit/>
          </a:bodyPr>
          <a:lstStyle>
            <a:lvl1pPr>
              <a:spcAft>
                <a:spcPct val="2000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000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2000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b="1"/>
              <a:t>Contact Page</a:t>
            </a:r>
          </a:p>
        </p:txBody>
      </p:sp>
      <p:pic>
        <p:nvPicPr>
          <p:cNvPr id="9" name="Picture 3" descr="Z:\Private\MarCom\NEW STRUCTURE\Product Files\Gas Analyzers\Einstein\Mobile App\contactus-requestvisit.png">
            <a:extLst>
              <a:ext uri="{FF2B5EF4-FFF2-40B4-BE49-F238E27FC236}">
                <a16:creationId xmlns:a16="http://schemas.microsoft.com/office/drawing/2014/main" id="{ADD16869-7CC9-4497-AE3E-FB6807F6A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5625" y="2010292"/>
            <a:ext cx="2041525" cy="3554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32">
            <a:extLst>
              <a:ext uri="{FF2B5EF4-FFF2-40B4-BE49-F238E27FC236}">
                <a16:creationId xmlns:a16="http://schemas.microsoft.com/office/drawing/2014/main" id="{DA03B7F3-9B76-4E82-9188-61DACCF52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5625" y="5744092"/>
            <a:ext cx="2041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069" tIns="38034" rIns="76069" bIns="38034">
            <a:spAutoFit/>
          </a:bodyPr>
          <a:lstStyle>
            <a:lvl1pPr>
              <a:spcAft>
                <a:spcPct val="2000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000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2000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b="1"/>
              <a:t>Field Service Visit Form</a:t>
            </a:r>
          </a:p>
        </p:txBody>
      </p:sp>
      <p:pic>
        <p:nvPicPr>
          <p:cNvPr id="11" name="Picture 2" descr="Z:\Private\MarCom\NEW STRUCTURE\Product Files\Gas Analyzers\Einstein\Mobile App\screen captures\contactus.png">
            <a:extLst>
              <a:ext uri="{FF2B5EF4-FFF2-40B4-BE49-F238E27FC236}">
                <a16:creationId xmlns:a16="http://schemas.microsoft.com/office/drawing/2014/main" id="{73FB9748-4242-49D6-98EE-5DB1E7623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6937" y="2010292"/>
            <a:ext cx="2044700" cy="355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 descr="Z:\Private\MarCom\NEW STRUCTURE\Product Files\Gas Analyzers\Einstein\Mobile App\screen captures\instruments-detail-maintenance.png">
            <a:extLst>
              <a:ext uri="{FF2B5EF4-FFF2-40B4-BE49-F238E27FC236}">
                <a16:creationId xmlns:a16="http://schemas.microsoft.com/office/drawing/2014/main" id="{B4FBB6F4-46CE-44E8-BF04-B1AEFA34F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962" y="2026167"/>
            <a:ext cx="2063750" cy="359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4F195988-EAC8-42E5-A3F5-A1B302D98F6B}"/>
              </a:ext>
            </a:extLst>
          </p:cNvPr>
          <p:cNvSpPr txBox="1">
            <a:spLocks/>
          </p:cNvSpPr>
          <p:nvPr/>
        </p:nvSpPr>
        <p:spPr>
          <a:xfrm>
            <a:off x="0" y="525486"/>
            <a:ext cx="12192000" cy="931523"/>
          </a:xfrm>
          <a:prstGeom prst="rect">
            <a:avLst/>
          </a:prstGeom>
          <a:solidFill>
            <a:srgbClr val="7FBA00"/>
          </a:solidFill>
        </p:spPr>
        <p:txBody>
          <a:bodyPr/>
          <a:lstStyle>
            <a:lvl1pPr marL="202741" indent="-202741" algn="l" defTabSz="184000" rtl="0" eaLnBrk="1" fontAlgn="base" hangingPunct="1">
              <a:spcBef>
                <a:spcPct val="0"/>
              </a:spcBef>
              <a:spcAft>
                <a:spcPts val="644"/>
              </a:spcAft>
              <a:buClr>
                <a:schemeClr val="accent4"/>
              </a:buClr>
              <a:buChar char="•"/>
              <a:defRPr sz="2100" b="0">
                <a:solidFill>
                  <a:schemeClr val="tx1"/>
                </a:solidFill>
                <a:latin typeface="+mn-lt"/>
                <a:ea typeface="ＭＳ Ｐゴシック" pitchFamily="-60" charset="-128"/>
                <a:cs typeface="ＭＳ Ｐゴシック" pitchFamily="-60" charset="-128"/>
              </a:defRPr>
            </a:lvl1pPr>
            <a:lvl2pPr marL="368000" indent="-184000" algn="l" defTabSz="368000" rtl="0" eaLnBrk="1" fontAlgn="base" hangingPunct="1">
              <a:spcBef>
                <a:spcPct val="0"/>
              </a:spcBef>
              <a:spcAft>
                <a:spcPts val="644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 sz="1900">
                <a:solidFill>
                  <a:schemeClr val="tx1"/>
                </a:solidFill>
                <a:latin typeface="+mn-lt"/>
                <a:ea typeface="ＭＳ Ｐゴシック" pitchFamily="124" charset="-128"/>
              </a:defRPr>
            </a:lvl2pPr>
            <a:lvl3pPr marL="613334" indent="-184000" algn="l" defTabSz="613334" rtl="0" eaLnBrk="1" fontAlgn="base" hangingPunct="1">
              <a:spcBef>
                <a:spcPct val="0"/>
              </a:spcBef>
              <a:spcAft>
                <a:spcPts val="644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+mn-lt"/>
                <a:ea typeface="ＭＳ Ｐゴシック" pitchFamily="124" charset="-128"/>
              </a:defRPr>
            </a:lvl3pPr>
            <a:lvl4pPr marL="1414075" indent="-218074" algn="l" rtl="0" eaLnBrk="1" fontAlgn="base" hangingPunct="1">
              <a:spcBef>
                <a:spcPct val="0"/>
              </a:spcBef>
              <a:spcAft>
                <a:spcPct val="20000"/>
              </a:spcAft>
              <a:buFont typeface="Symbol" pitchFamily="18" charset="2"/>
              <a:buChar char="-"/>
              <a:defRPr sz="1700">
                <a:solidFill>
                  <a:schemeClr val="tx1"/>
                </a:solidFill>
                <a:latin typeface="+mn-lt"/>
                <a:ea typeface="ＭＳ Ｐゴシック" pitchFamily="124" charset="-128"/>
              </a:defRPr>
            </a:lvl4pPr>
            <a:lvl5pPr marL="1841706" indent="-195927" algn="l" rtl="0" eaLnBrk="1" fontAlgn="base" hangingPunct="1">
              <a:spcBef>
                <a:spcPct val="0"/>
              </a:spcBef>
              <a:spcAft>
                <a:spcPct val="2000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124" charset="-128"/>
              </a:defRPr>
            </a:lvl5pPr>
            <a:lvl6pPr marL="2332373" indent="-195927" algn="l" rtl="0" eaLnBrk="1" fontAlgn="base" hangingPunct="1">
              <a:spcBef>
                <a:spcPct val="0"/>
              </a:spcBef>
              <a:spcAft>
                <a:spcPct val="2000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124" charset="-128"/>
              </a:defRPr>
            </a:lvl6pPr>
            <a:lvl7pPr marL="2823040" indent="-195927" algn="l" rtl="0" eaLnBrk="1" fontAlgn="base" hangingPunct="1">
              <a:spcBef>
                <a:spcPct val="0"/>
              </a:spcBef>
              <a:spcAft>
                <a:spcPct val="2000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124" charset="-128"/>
              </a:defRPr>
            </a:lvl7pPr>
            <a:lvl8pPr marL="3313707" indent="-195927" algn="l" rtl="0" eaLnBrk="1" fontAlgn="base" hangingPunct="1">
              <a:spcBef>
                <a:spcPct val="0"/>
              </a:spcBef>
              <a:spcAft>
                <a:spcPct val="2000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124" charset="-128"/>
              </a:defRPr>
            </a:lvl8pPr>
            <a:lvl9pPr marL="3804374" indent="-195927" algn="l" rtl="0" eaLnBrk="1" fontAlgn="base" hangingPunct="1">
              <a:spcBef>
                <a:spcPct val="0"/>
              </a:spcBef>
              <a:spcAft>
                <a:spcPct val="2000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124" charset="-128"/>
              </a:defRPr>
            </a:lvl9pPr>
          </a:lstStyle>
          <a:p>
            <a:pPr marL="165259" lvl="1" indent="0">
              <a:buNone/>
            </a:pPr>
            <a:r>
              <a:rPr lang="en-US" sz="2000" b="1" kern="0" dirty="0">
                <a:solidFill>
                  <a:schemeClr val="bg1"/>
                </a:solidFill>
              </a:rPr>
              <a:t>Available for free download on the Apple App and Google Play Store</a:t>
            </a:r>
          </a:p>
          <a:p>
            <a:pPr marL="165259" lvl="1" indent="0">
              <a:buNone/>
            </a:pPr>
            <a:r>
              <a:rPr lang="en-US" sz="2000" i="1" kern="0" dirty="0">
                <a:solidFill>
                  <a:schemeClr val="bg1"/>
                </a:solidFill>
              </a:rPr>
              <a:t>-Functional on both iOS and Android devices</a:t>
            </a:r>
          </a:p>
        </p:txBody>
      </p:sp>
      <p:pic>
        <p:nvPicPr>
          <p:cNvPr id="4" name="Picture 2" descr="Z:\Private\MarCom\NEW STRUCTURE\Product Files\Gas Analyzers\Einstein\Mobile App\iQ AppIcon.png">
            <a:extLst>
              <a:ext uri="{FF2B5EF4-FFF2-40B4-BE49-F238E27FC236}">
                <a16:creationId xmlns:a16="http://schemas.microsoft.com/office/drawing/2014/main" id="{B661FBE3-E7D1-4E07-AC8C-AF5196958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112" y="789943"/>
            <a:ext cx="1661749" cy="162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867232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FF6BBFF7-FD65-4164-B25F-FA459AB3051D}"/>
              </a:ext>
            </a:extLst>
          </p:cNvPr>
          <p:cNvSpPr txBox="1">
            <a:spLocks/>
          </p:cNvSpPr>
          <p:nvPr/>
        </p:nvSpPr>
        <p:spPr bwMode="auto">
          <a:xfrm>
            <a:off x="6313711" y="3368989"/>
            <a:ext cx="5513915" cy="2278311"/>
          </a:xfrm>
          <a:prstGeom prst="roundRect">
            <a:avLst>
              <a:gd name="adj" fmla="val 5211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47000">
                <a:srgbClr val="FFFFFF"/>
              </a:gs>
            </a:gsLst>
            <a:lin ang="10800000" scaled="1"/>
            <a:tileRect/>
          </a:gradFill>
          <a:ln w="15875" cap="flat" algn="ctr">
            <a:solidFill>
              <a:schemeClr val="bg2"/>
            </a:solidFill>
            <a:round/>
            <a:headEnd type="none" w="med" len="med"/>
            <a:tailEnd type="none" w="med" len="med"/>
          </a:ln>
          <a:effectLst>
            <a:outerShdw blurRad="254000" dist="228600" dir="6600000" sx="95000" sy="95000" algn="tl" rotWithShape="0">
              <a:schemeClr val="tx1">
                <a:alpha val="43000"/>
              </a:schemeClr>
            </a:outerShdw>
          </a:effec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marL="157428" indent="-157428" algn="l" defTabSz="17145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EE3134"/>
              </a:buClr>
              <a:buSzPts val="2000"/>
              <a:buFont typeface=""/>
              <a:buChar char="•"/>
              <a:defRPr lang="en-US" sz="1600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1pPr>
            <a:lvl2pPr marL="308610" indent="-154305" algn="l" defTabSz="3429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3E6181"/>
              </a:buClr>
              <a:buSzPts val="2000"/>
              <a:buFont typeface="Arial"/>
              <a:buChar char="•"/>
              <a:defRPr lang="en-US" sz="1400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2pPr>
            <a:lvl3pPr marL="508000" indent="-152400" algn="l" defTabSz="5715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3E6181"/>
              </a:buClr>
              <a:buSzPts val="2000"/>
              <a:buFont typeface="Arial"/>
              <a:buChar char="•"/>
              <a:defRPr lang="en-US" sz="1200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3pPr>
            <a:lvl4pPr marL="1317625" indent="-203200" algn="l" rtl="0" eaLnBrk="1" fontAlgn="base" hangingPunct="1">
              <a:spcBef>
                <a:spcPct val="0"/>
              </a:spcBef>
              <a:spcAft>
                <a:spcPct val="20000"/>
              </a:spcAft>
              <a:buFont typeface="Symbol" pitchFamily="18" charset="2"/>
              <a:buChar char="-"/>
              <a:defRPr sz="1800">
                <a:solidFill>
                  <a:schemeClr val="tx1"/>
                </a:solidFill>
                <a:latin typeface="+mn-lt"/>
                <a:ea typeface="ＭＳ Ｐゴシック" pitchFamily="124" charset="-128"/>
              </a:defRPr>
            </a:lvl4pPr>
            <a:lvl5pPr marL="1716088" indent="-182563" algn="l" rtl="0" eaLnBrk="1" fontAlgn="base" hangingPunct="1">
              <a:spcBef>
                <a:spcPct val="0"/>
              </a:spcBef>
              <a:spcAft>
                <a:spcPct val="2000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ＭＳ Ｐゴシック" pitchFamily="124" charset="-128"/>
              </a:defRPr>
            </a:lvl5pPr>
            <a:lvl6pPr marL="2173288" indent="-182563" algn="l" rtl="0" eaLnBrk="1" fontAlgn="base" hangingPunct="1">
              <a:spcBef>
                <a:spcPct val="0"/>
              </a:spcBef>
              <a:spcAft>
                <a:spcPct val="2000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ＭＳ Ｐゴシック" pitchFamily="124" charset="-128"/>
              </a:defRPr>
            </a:lvl6pPr>
            <a:lvl7pPr marL="2630488" indent="-182563" algn="l" rtl="0" eaLnBrk="1" fontAlgn="base" hangingPunct="1">
              <a:spcBef>
                <a:spcPct val="0"/>
              </a:spcBef>
              <a:spcAft>
                <a:spcPct val="2000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ＭＳ Ｐゴシック" pitchFamily="124" charset="-128"/>
              </a:defRPr>
            </a:lvl7pPr>
            <a:lvl8pPr marL="3087688" indent="-182563" algn="l" rtl="0" eaLnBrk="1" fontAlgn="base" hangingPunct="1">
              <a:spcBef>
                <a:spcPct val="0"/>
              </a:spcBef>
              <a:spcAft>
                <a:spcPct val="2000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ＭＳ Ｐゴシック" pitchFamily="124" charset="-128"/>
              </a:defRPr>
            </a:lvl8pPr>
            <a:lvl9pPr marL="3544888" indent="-182563" algn="l" rtl="0" eaLnBrk="1" fontAlgn="base" hangingPunct="1">
              <a:spcBef>
                <a:spcPct val="0"/>
              </a:spcBef>
              <a:spcAft>
                <a:spcPct val="2000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ＭＳ Ｐゴシック" pitchFamily="124" charset="-128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800" b="1" dirty="0"/>
              <a:t>Video: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hlinkClick r:id="rId3"/>
              </a:rPr>
              <a:t>iQ360 remote servicing of iQ Gas Analyzers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1800" dirty="0">
                <a:hlinkClick r:id="rId4"/>
              </a:rPr>
              <a:t>42iQ components and improvements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1800" dirty="0">
                <a:hlinkClick r:id="rId5"/>
              </a:rPr>
              <a:t>43iQ components and improvements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1800" dirty="0">
                <a:hlinkClick r:id="rId6"/>
              </a:rPr>
              <a:t>iQ Series Gas Analyzers – This is true control</a:t>
            </a:r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236014-65A0-4CF2-9F8A-D2C7E1ABF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Digital Content for CEMS/Alberta CEMS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6D295-60E2-4D68-8057-EC661BB82B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1177" y="1237777"/>
            <a:ext cx="5654823" cy="4409523"/>
          </a:xfrm>
        </p:spPr>
        <p:txBody>
          <a:bodyPr/>
          <a:lstStyle/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en-US" sz="1800" b="1" dirty="0"/>
              <a:t>Digital Collateral: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1500" dirty="0"/>
              <a:t>42iQ low source NO-NO2-NOX Analyzer </a:t>
            </a:r>
            <a:r>
              <a:rPr lang="en-US" sz="1500" dirty="0">
                <a:hlinkClick r:id="rId7"/>
              </a:rPr>
              <a:t>specification sheet</a:t>
            </a:r>
            <a:endParaRPr lang="en-US" sz="1500" dirty="0"/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dirty="0"/>
              <a:t>43iQ sulfur dioxide analyzer </a:t>
            </a:r>
            <a:r>
              <a:rPr lang="en-US" dirty="0">
                <a:hlinkClick r:id="rId8"/>
              </a:rPr>
              <a:t>specification sheet </a:t>
            </a:r>
            <a:endParaRPr lang="en-US" dirty="0"/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dirty="0"/>
              <a:t>iQ Series Gas Analyzer spare parts </a:t>
            </a:r>
            <a:r>
              <a:rPr lang="en-US" dirty="0">
                <a:hlinkClick r:id="rId9"/>
              </a:rPr>
              <a:t>catalog</a:t>
            </a:r>
            <a:r>
              <a:rPr lang="en-US" dirty="0"/>
              <a:t> 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dirty="0"/>
              <a:t>iQ Series Gas Analyzer Platform </a:t>
            </a:r>
            <a:r>
              <a:rPr lang="en-US" dirty="0">
                <a:hlinkClick r:id="rId10"/>
              </a:rPr>
              <a:t>Overview</a:t>
            </a:r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33A730-16CE-4435-9CCC-517CF89DCC3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13712" y="1237777"/>
            <a:ext cx="5513915" cy="195942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b="1" dirty="0"/>
              <a:t>Web</a:t>
            </a:r>
            <a:r>
              <a:rPr lang="en-US" b="1" dirty="0"/>
              <a:t>: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hlinkClick r:id="rId11"/>
              </a:rPr>
              <a:t>www.thermofisher.com/cems</a:t>
            </a:r>
            <a:endParaRPr lang="en-US" sz="1600" dirty="0"/>
          </a:p>
          <a:p>
            <a:pPr lvl="1">
              <a:lnSpc>
                <a:spcPct val="150000"/>
              </a:lnSpc>
            </a:pPr>
            <a:r>
              <a:rPr lang="en-US" sz="1600" dirty="0">
                <a:hlinkClick r:id="rId12"/>
              </a:rPr>
              <a:t>www.thermofisher.com/ABcemscode</a:t>
            </a:r>
            <a:endParaRPr lang="en-US" sz="1600" dirty="0"/>
          </a:p>
          <a:p>
            <a:pPr lvl="1">
              <a:lnSpc>
                <a:spcPct val="150000"/>
              </a:lnSpc>
            </a:pPr>
            <a:r>
              <a:rPr lang="en-US" sz="1600" dirty="0">
                <a:hlinkClick r:id="rId13"/>
              </a:rPr>
              <a:t>www.Thermofisher.com/iqseries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30316381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C18B24-41A6-4C1B-8278-B22949059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Digital Content for CEMS/Alberta CEMS Code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504651-EFE5-47F0-9235-A78BB0817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65" y="718755"/>
            <a:ext cx="4050585" cy="5398718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D465EABD-B55A-4C3D-B0CB-E0B1A9C48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67" y="718756"/>
            <a:ext cx="4328226" cy="539871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55344BE-78B2-43A3-8503-715BFD602579}"/>
              </a:ext>
            </a:extLst>
          </p:cNvPr>
          <p:cNvSpPr/>
          <p:nvPr/>
        </p:nvSpPr>
        <p:spPr bwMode="auto">
          <a:xfrm>
            <a:off x="2483364" y="656124"/>
            <a:ext cx="2005874" cy="344309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Arial" pitchFamily="124" charset="0"/>
            </a:endParaRPr>
          </a:p>
        </p:txBody>
      </p:sp>
      <p:pic>
        <p:nvPicPr>
          <p:cNvPr id="14" name="Picture 1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3631217-DFED-4FBF-A835-8B277D7B9C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760" y="634353"/>
            <a:ext cx="3556987" cy="4601239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7" name="Picture 1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B84ABE4-9126-428D-A74E-381115D2B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241" y="1556270"/>
            <a:ext cx="3542790" cy="4601239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25" name="Picture 2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B434486-F5C9-4DDC-83A4-217B1731A7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528" y="678719"/>
            <a:ext cx="2832912" cy="3646714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21" name="Picture 20" descr="A picture containing sitting, machine, holding, white&#10;&#10;Description automatically generated">
            <a:extLst>
              <a:ext uri="{FF2B5EF4-FFF2-40B4-BE49-F238E27FC236}">
                <a16:creationId xmlns:a16="http://schemas.microsoft.com/office/drawing/2014/main" id="{95EC758A-127D-4662-87EB-0D747F991C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64" y="3793475"/>
            <a:ext cx="4050585" cy="2267155"/>
          </a:xfrm>
          <a:prstGeom prst="rect">
            <a:avLst/>
          </a:prstGeom>
        </p:spPr>
      </p:pic>
      <p:pic>
        <p:nvPicPr>
          <p:cNvPr id="23" name="Picture 22" descr="A picture containing indoor, sitting, small, table&#10;&#10;Description automatically generated">
            <a:extLst>
              <a:ext uri="{FF2B5EF4-FFF2-40B4-BE49-F238E27FC236}">
                <a16:creationId xmlns:a16="http://schemas.microsoft.com/office/drawing/2014/main" id="{75EACE39-F0EB-4476-A441-C6D4B552D6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372" y="4170703"/>
            <a:ext cx="3606509" cy="200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01896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8B8BE-BFCF-4F20-9722-D9171CAA7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 Scientific: Your Integrated Solutions Provider</a:t>
            </a:r>
          </a:p>
        </p:txBody>
      </p:sp>
      <p:pic>
        <p:nvPicPr>
          <p:cNvPr id="3" name="Picture 3" descr="Thermo 3807-017">
            <a:extLst>
              <a:ext uri="{FF2B5EF4-FFF2-40B4-BE49-F238E27FC236}">
                <a16:creationId xmlns:a16="http://schemas.microsoft.com/office/drawing/2014/main" id="{ABE5960E-7635-40F0-B875-6EC68114A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558" y="1571916"/>
            <a:ext cx="242887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Thermo 3607-105">
            <a:extLst>
              <a:ext uri="{FF2B5EF4-FFF2-40B4-BE49-F238E27FC236}">
                <a16:creationId xmlns:a16="http://schemas.microsoft.com/office/drawing/2014/main" id="{7E5610DA-72CC-4674-AFF2-3B4EEE88C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056" y="1559216"/>
            <a:ext cx="24384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Thermo 3607-063">
            <a:extLst>
              <a:ext uri="{FF2B5EF4-FFF2-40B4-BE49-F238E27FC236}">
                <a16:creationId xmlns:a16="http://schemas.microsoft.com/office/drawing/2014/main" id="{A8E08906-D973-4198-A792-AAA9BB433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62391"/>
            <a:ext cx="244792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Thermo 3807-010">
            <a:extLst>
              <a:ext uri="{FF2B5EF4-FFF2-40B4-BE49-F238E27FC236}">
                <a16:creationId xmlns:a16="http://schemas.microsoft.com/office/drawing/2014/main" id="{8A91601A-DF4B-4533-B1FD-EA9072F8A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48" y="1563979"/>
            <a:ext cx="2439987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>
            <a:extLst>
              <a:ext uri="{FF2B5EF4-FFF2-40B4-BE49-F238E27FC236}">
                <a16:creationId xmlns:a16="http://schemas.microsoft.com/office/drawing/2014/main" id="{9B0A9700-3E9D-4151-8252-37361192D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399128"/>
            <a:ext cx="2447925" cy="274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91280" tIns="45641" rIns="91280" bIns="45641">
            <a:spAutoFit/>
          </a:bodyPr>
          <a:lstStyle>
            <a:lvl1pPr>
              <a:spcAft>
                <a:spcPct val="2000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000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2000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Design – Project Management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AE3BE5D2-F04D-46ED-BCAC-C6993EE5B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0010" y="3412899"/>
            <a:ext cx="2447925" cy="274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91280" tIns="45641" rIns="91280" bIns="45641">
            <a:spAutoFit/>
          </a:bodyPr>
          <a:lstStyle>
            <a:lvl1pPr>
              <a:spcAft>
                <a:spcPct val="2000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000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2000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Build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E9451785-6213-4F41-B4D0-52BBA1226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3558" y="3412899"/>
            <a:ext cx="2447925" cy="274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91280" tIns="45641" rIns="91280" bIns="45641">
            <a:spAutoFit/>
          </a:bodyPr>
          <a:lstStyle>
            <a:lvl1pPr>
              <a:spcAft>
                <a:spcPct val="2000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000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2000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Service and Spare Parts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D5532113-67FD-4A55-8ADA-55B717085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7106" y="3399128"/>
            <a:ext cx="2447925" cy="274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91280" tIns="45641" rIns="91280" bIns="45641">
            <a:spAutoFit/>
          </a:bodyPr>
          <a:lstStyle>
            <a:lvl1pPr>
              <a:spcAft>
                <a:spcPct val="2000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000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2000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Technical Support - Training</a:t>
            </a:r>
          </a:p>
        </p:txBody>
      </p:sp>
    </p:spTree>
    <p:extLst>
      <p:ext uri="{BB962C8B-B14F-4D97-AF65-F5344CB8AC3E}">
        <p14:creationId xmlns:p14="http://schemas.microsoft.com/office/powerpoint/2010/main" val="107731209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E365DE-017F-0041-92F9-DA567EEB71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12"/>
          <a:stretch/>
        </p:blipFill>
        <p:spPr>
          <a:xfrm flipH="1">
            <a:off x="-3" y="533399"/>
            <a:ext cx="12191999" cy="5574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0"/>
            <a:ext cx="12191999" cy="533400"/>
          </a:xfrm>
          <a:solidFill>
            <a:schemeClr val="accent5"/>
          </a:solidFill>
        </p:spPr>
        <p:txBody>
          <a:bodyPr bIns="0"/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 Mission we are proud of</a:t>
            </a:r>
          </a:p>
        </p:txBody>
      </p:sp>
      <p:sp>
        <p:nvSpPr>
          <p:cNvPr id="14" name="Rectangle 13"/>
          <p:cNvSpPr/>
          <p:nvPr/>
        </p:nvSpPr>
        <p:spPr bwMode="auto">
          <a:xfrm flipH="1">
            <a:off x="-2" y="4931329"/>
            <a:ext cx="12191999" cy="1374019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Arial" pitchFamily="12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9291" y="5153984"/>
            <a:ext cx="8073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We enable our customers to make the world healthier, cleaner and safer</a:t>
            </a:r>
          </a:p>
        </p:txBody>
      </p:sp>
    </p:spTree>
    <p:extLst>
      <p:ext uri="{BB962C8B-B14F-4D97-AF65-F5344CB8AC3E}">
        <p14:creationId xmlns:p14="http://schemas.microsoft.com/office/powerpoint/2010/main" val="414508795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066BA6CB-6E7F-AF4C-A534-F55C4B58D6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36250"/>
            <a:ext cx="12190150" cy="5064066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0" y="5705275"/>
            <a:ext cx="12192000" cy="626131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Arial" pitchFamily="124" charset="0"/>
            </a:endParaRPr>
          </a:p>
        </p:txBody>
      </p:sp>
      <p:sp>
        <p:nvSpPr>
          <p:cNvPr id="47" name="Title 2"/>
          <p:cNvSpPr txBox="1">
            <a:spLocks/>
          </p:cNvSpPr>
          <p:nvPr/>
        </p:nvSpPr>
        <p:spPr bwMode="gray">
          <a:xfrm>
            <a:off x="0" y="0"/>
            <a:ext cx="12192000" cy="16219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16" rIns="45720" bIns="4571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pitchFamily="-60" charset="-128"/>
              <a:cs typeface="ＭＳ Ｐゴシック" pitchFamily="-60" charset="-128"/>
            </a:endParaRPr>
          </a:p>
        </p:txBody>
      </p:sp>
      <p:pic>
        <p:nvPicPr>
          <p:cNvPr id="43" name="company logo"/>
          <p:cNvPicPr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748" y="542994"/>
            <a:ext cx="2274083" cy="54474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 cstate="screen">
            <a:alphaModFix amt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700" y="443781"/>
            <a:ext cx="6785426" cy="72318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499737" y="5777960"/>
            <a:ext cx="9248064" cy="444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world leader in serving science</a:t>
            </a:r>
          </a:p>
        </p:txBody>
      </p:sp>
      <p:sp>
        <p:nvSpPr>
          <p:cNvPr id="45" name="Title 2"/>
          <p:cNvSpPr txBox="1">
            <a:spLocks/>
          </p:cNvSpPr>
          <p:nvPr/>
        </p:nvSpPr>
        <p:spPr bwMode="gray">
          <a:xfrm>
            <a:off x="6253486" y="2707390"/>
            <a:ext cx="2317897" cy="21100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16" rIns="45720" bIns="4571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674308" y="3918237"/>
            <a:ext cx="1470274" cy="857531"/>
            <a:chOff x="6296208" y="3376190"/>
            <a:chExt cx="1470274" cy="943285"/>
          </a:xfrm>
        </p:grpSpPr>
        <p:sp>
          <p:nvSpPr>
            <p:cNvPr id="32" name="Rectangle 31"/>
            <p:cNvSpPr/>
            <p:nvPr/>
          </p:nvSpPr>
          <p:spPr>
            <a:xfrm>
              <a:off x="6296208" y="3980920"/>
              <a:ext cx="1470274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500"/>
                </a:spcBef>
                <a:buClr>
                  <a:srgbClr val="EE3134"/>
                </a:buClr>
                <a:buSzPct val="100000"/>
                <a:defRPr sz="1800"/>
              </a:pPr>
              <a:r>
                <a:rPr lang="en-US" sz="1400" dirty="0">
                  <a:solidFill>
                    <a:schemeClr val="accent5"/>
                  </a:solidFill>
                  <a:latin typeface="Arial" charset="0"/>
                  <a:ea typeface="Arial" charset="0"/>
                  <a:cs typeface="Arial" charset="0"/>
                </a:rPr>
                <a:t>invested in R&amp;D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30446" y="3376190"/>
              <a:ext cx="1005403" cy="710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5"/>
                  </a:solidFill>
                  <a:latin typeface="Arial" charset="0"/>
                  <a:ea typeface="Arial" charset="0"/>
                  <a:cs typeface="Arial" charset="0"/>
                </a:rPr>
                <a:t>$1B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E87696B-F6A2-E842-8EF9-D22D129267B3}"/>
              </a:ext>
            </a:extLst>
          </p:cNvPr>
          <p:cNvGrpSpPr/>
          <p:nvPr/>
        </p:nvGrpSpPr>
        <p:grpSpPr>
          <a:xfrm>
            <a:off x="3547617" y="2598981"/>
            <a:ext cx="2317897" cy="2224564"/>
            <a:chOff x="3547617" y="2775957"/>
            <a:chExt cx="2317897" cy="2224564"/>
          </a:xfrm>
        </p:grpSpPr>
        <p:sp>
          <p:nvSpPr>
            <p:cNvPr id="44" name="Title 2"/>
            <p:cNvSpPr txBox="1">
              <a:spLocks/>
            </p:cNvSpPr>
            <p:nvPr/>
          </p:nvSpPr>
          <p:spPr bwMode="gray">
            <a:xfrm>
              <a:off x="3547617" y="2890517"/>
              <a:ext cx="2317897" cy="211000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274320" tIns="45716" rIns="45720" bIns="45716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574499" y="4100640"/>
              <a:ext cx="2238113" cy="852106"/>
              <a:chOff x="2946792" y="3382158"/>
              <a:chExt cx="2238113" cy="937317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946792" y="3980920"/>
                <a:ext cx="2238113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500"/>
                  </a:spcBef>
                  <a:buClr>
                    <a:srgbClr val="EE3134"/>
                  </a:buClr>
                  <a:buSzPct val="100000"/>
                  <a:defRPr sz="1800"/>
                </a:pPr>
                <a:r>
                  <a:rPr lang="en-US" sz="1400" dirty="0">
                    <a:solidFill>
                      <a:schemeClr val="accent5"/>
                    </a:solidFill>
                    <a:latin typeface="Arial" charset="0"/>
                    <a:ea typeface="Arial" charset="0"/>
                    <a:cs typeface="Arial" charset="0"/>
                  </a:rPr>
                  <a:t>R&amp;D Scientists/Engineers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373021" y="3382158"/>
                <a:ext cx="1338828" cy="710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accent5"/>
                    </a:solidFill>
                    <a:latin typeface="Arial" charset="0"/>
                    <a:ea typeface="Arial" charset="0"/>
                    <a:cs typeface="Arial" charset="0"/>
                  </a:rPr>
                  <a:t>5,000</a:t>
                </a:r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CD27B4F-B718-9844-BAE3-69F0624E7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79709" y="2775957"/>
              <a:ext cx="1594680" cy="159468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5977A5A-5968-3A4B-94F2-B0C90A4EEEF2}"/>
              </a:ext>
            </a:extLst>
          </p:cNvPr>
          <p:cNvGrpSpPr/>
          <p:nvPr/>
        </p:nvGrpSpPr>
        <p:grpSpPr>
          <a:xfrm>
            <a:off x="841748" y="2650637"/>
            <a:ext cx="2317897" cy="2166757"/>
            <a:chOff x="8959354" y="2827613"/>
            <a:chExt cx="2317897" cy="2166757"/>
          </a:xfrm>
        </p:grpSpPr>
        <p:sp>
          <p:nvSpPr>
            <p:cNvPr id="46" name="Title 2"/>
            <p:cNvSpPr txBox="1">
              <a:spLocks/>
            </p:cNvSpPr>
            <p:nvPr/>
          </p:nvSpPr>
          <p:spPr bwMode="gray">
            <a:xfrm>
              <a:off x="8959354" y="2884366"/>
              <a:ext cx="2317897" cy="211000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274320" tIns="45716" rIns="45720" bIns="45716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9326367" y="4100601"/>
              <a:ext cx="1595309" cy="824440"/>
              <a:chOff x="9236534" y="3384124"/>
              <a:chExt cx="1595309" cy="906884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9519357" y="3983231"/>
                <a:ext cx="105028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500"/>
                  </a:spcBef>
                  <a:buClr>
                    <a:srgbClr val="EE3134"/>
                  </a:buClr>
                  <a:buSzPct val="100000"/>
                  <a:defRPr sz="1800"/>
                </a:pPr>
                <a:r>
                  <a:rPr lang="en-US" sz="1400" dirty="0">
                    <a:solidFill>
                      <a:schemeClr val="accent5"/>
                    </a:solidFill>
                    <a:latin typeface="Arial" charset="0"/>
                    <a:ea typeface="Arial" charset="0"/>
                    <a:cs typeface="Arial" charset="0"/>
                  </a:rPr>
                  <a:t>employees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9236534" y="3384124"/>
                <a:ext cx="1595309" cy="710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chemeClr val="accent5"/>
                    </a:solidFill>
                    <a:latin typeface="Arial" charset="0"/>
                    <a:ea typeface="Arial" charset="0"/>
                    <a:cs typeface="Arial" charset="0"/>
                  </a:rPr>
                  <a:t>70,000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FE0DCDC-1C54-364F-AD6D-112444EFD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3192" y="2827613"/>
              <a:ext cx="1460277" cy="1460277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26222368-26E4-E743-897B-20E89C9FC66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6486" y="2616536"/>
            <a:ext cx="1555584" cy="155558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88609E8-D5E9-5B48-B11F-D590A83F817D}"/>
              </a:ext>
            </a:extLst>
          </p:cNvPr>
          <p:cNvGrpSpPr/>
          <p:nvPr/>
        </p:nvGrpSpPr>
        <p:grpSpPr>
          <a:xfrm>
            <a:off x="8959355" y="2327942"/>
            <a:ext cx="2317897" cy="2489452"/>
            <a:chOff x="8959355" y="2327942"/>
            <a:chExt cx="2317897" cy="248945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C562BDA-CC48-8341-A103-5434A525C3CD}"/>
                </a:ext>
              </a:extLst>
            </p:cNvPr>
            <p:cNvGrpSpPr/>
            <p:nvPr/>
          </p:nvGrpSpPr>
          <p:grpSpPr>
            <a:xfrm>
              <a:off x="8959355" y="2707390"/>
              <a:ext cx="2317897" cy="2110004"/>
              <a:chOff x="841748" y="2884366"/>
              <a:chExt cx="2317897" cy="2110004"/>
            </a:xfrm>
          </p:grpSpPr>
          <p:sp>
            <p:nvSpPr>
              <p:cNvPr id="29" name="Title 2"/>
              <p:cNvSpPr txBox="1">
                <a:spLocks/>
              </p:cNvSpPr>
              <p:nvPr/>
            </p:nvSpPr>
            <p:spPr bwMode="gray">
              <a:xfrm>
                <a:off x="841748" y="2884366"/>
                <a:ext cx="2317897" cy="211000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274320" tIns="45716" rIns="45720" bIns="4571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1390732" y="4099338"/>
                <a:ext cx="1261884" cy="824628"/>
                <a:chOff x="612771" y="3380766"/>
                <a:chExt cx="1261884" cy="907090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721775" y="3980079"/>
                  <a:ext cx="1109599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500"/>
                    </a:spcBef>
                    <a:buClr>
                      <a:srgbClr val="EE3134"/>
                    </a:buClr>
                    <a:buSzPct val="100000"/>
                    <a:defRPr sz="1800"/>
                  </a:pPr>
                  <a:r>
                    <a:rPr lang="en-US" sz="1400" dirty="0">
                      <a:solidFill>
                        <a:schemeClr val="accent5"/>
                      </a:solidFill>
                      <a:latin typeface="Arial" charset="0"/>
                      <a:ea typeface="Arial" charset="0"/>
                      <a:cs typeface="Arial" charset="0"/>
                    </a:rPr>
                    <a:t>in revenues</a:t>
                  </a: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612771" y="3380766"/>
                  <a:ext cx="1261884" cy="710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>
                      <a:solidFill>
                        <a:schemeClr val="accent5"/>
                      </a:solidFill>
                      <a:latin typeface="Arial" charset="0"/>
                      <a:ea typeface="Arial" charset="0"/>
                      <a:cs typeface="Arial" charset="0"/>
                    </a:rPr>
                    <a:t>$23B</a:t>
                  </a:r>
                </a:p>
              </p:txBody>
            </p:sp>
          </p:grp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CA1D032-A3E7-2B47-A7DD-09AB040C5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95043" y="2327942"/>
              <a:ext cx="1889051" cy="1889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387328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6115AE-85A0-424D-993D-AD52E0A2D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267" y="777923"/>
            <a:ext cx="11580284" cy="2305246"/>
          </a:xfrm>
        </p:spPr>
        <p:txBody>
          <a:bodyPr/>
          <a:lstStyle/>
          <a:p>
            <a:pPr marL="188913" indent="-188913">
              <a:spcBef>
                <a:spcPct val="45000"/>
              </a:spcBef>
              <a:spcAft>
                <a:spcPct val="20000"/>
              </a:spcAft>
              <a:buClr>
                <a:schemeClr val="folHlink"/>
              </a:buClr>
              <a:buFontTx/>
              <a:buChar char="•"/>
              <a:defRPr/>
            </a:pPr>
            <a:r>
              <a:rPr lang="en-US" kern="0" dirty="0"/>
              <a:t>Headquartered in Franklin, Massachusetts</a:t>
            </a:r>
          </a:p>
          <a:p>
            <a:pPr marL="188913" indent="-188913">
              <a:spcBef>
                <a:spcPct val="45000"/>
              </a:spcBef>
              <a:spcAft>
                <a:spcPct val="20000"/>
              </a:spcAft>
              <a:buClr>
                <a:schemeClr val="folHlink"/>
              </a:buClr>
              <a:buFontTx/>
              <a:buChar char="•"/>
              <a:defRPr/>
            </a:pPr>
            <a:r>
              <a:rPr lang="en-US" kern="0" dirty="0"/>
              <a:t>Three global manufacturing sites, four systems integration facilities</a:t>
            </a:r>
          </a:p>
          <a:p>
            <a:pPr marL="188913" indent="-188913">
              <a:spcBef>
                <a:spcPct val="45000"/>
              </a:spcBef>
              <a:spcAft>
                <a:spcPct val="20000"/>
              </a:spcAft>
              <a:buClr>
                <a:schemeClr val="folHlink"/>
              </a:buClr>
              <a:buFontTx/>
              <a:buChar char="•"/>
              <a:defRPr/>
            </a:pPr>
            <a:r>
              <a:rPr lang="en-US" kern="0" dirty="0"/>
              <a:t>Global sales presence, more than 100 distributors in 30+ countries</a:t>
            </a:r>
          </a:p>
          <a:p>
            <a:pPr marL="188913" indent="-188913">
              <a:spcBef>
                <a:spcPct val="45000"/>
              </a:spcBef>
              <a:spcAft>
                <a:spcPct val="20000"/>
              </a:spcAft>
              <a:buClr>
                <a:schemeClr val="folHlink"/>
              </a:buClr>
              <a:buFontTx/>
              <a:buChar char="•"/>
              <a:defRPr/>
            </a:pPr>
            <a:r>
              <a:rPr lang="en-US" kern="0" dirty="0"/>
              <a:t>More than 100 products using innovative, advanced technologies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87020E-9344-49AB-897E-F10ADB78E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Environment and Process Monitoring </a:t>
            </a:r>
            <a:endParaRPr lang="en-US" dirty="0"/>
          </a:p>
        </p:txBody>
      </p:sp>
      <p:grpSp>
        <p:nvGrpSpPr>
          <p:cNvPr id="4" name="Group 29">
            <a:extLst>
              <a:ext uri="{FF2B5EF4-FFF2-40B4-BE49-F238E27FC236}">
                <a16:creationId xmlns:a16="http://schemas.microsoft.com/office/drawing/2014/main" id="{BC3041B8-9199-4068-96B4-FD42B463EFBE}"/>
              </a:ext>
            </a:extLst>
          </p:cNvPr>
          <p:cNvGrpSpPr>
            <a:grpSpLocks/>
          </p:cNvGrpSpPr>
          <p:nvPr/>
        </p:nvGrpSpPr>
        <p:grpSpPr bwMode="auto">
          <a:xfrm>
            <a:off x="1881590" y="3582988"/>
            <a:ext cx="2065337" cy="1990725"/>
            <a:chOff x="2196" y="1140"/>
            <a:chExt cx="1301" cy="1254"/>
          </a:xfrm>
        </p:grpSpPr>
        <p:sp>
          <p:nvSpPr>
            <p:cNvPr id="5" name="Rectangle 30">
              <a:extLst>
                <a:ext uri="{FF2B5EF4-FFF2-40B4-BE49-F238E27FC236}">
                  <a16:creationId xmlns:a16="http://schemas.microsoft.com/office/drawing/2014/main" id="{FDDFF334-7F28-4D6E-8A55-5A0CE07DC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6" y="1151"/>
              <a:ext cx="1291" cy="12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 anchor="ctr"/>
            <a:lstStyle>
              <a:lvl1pPr>
                <a:spcAft>
                  <a:spcPct val="2000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Aft>
                  <a:spcPct val="20000"/>
                </a:spcAft>
                <a:buClr>
                  <a:schemeClr val="hlink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Aft>
                  <a:spcPct val="20000"/>
                </a:spcAft>
                <a:buFont typeface="Symbol" panose="05050102010706020507" pitchFamily="18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Aft>
                  <a:spcPct val="20000"/>
                </a:spcAft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20000"/>
                </a:spcAft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20000"/>
                </a:spcAft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20000"/>
                </a:spcAft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20000"/>
                </a:spcAft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FontTx/>
                <a:buNone/>
              </a:pPr>
              <a:endParaRPr lang="en-US" altLang="en-US" sz="2400"/>
            </a:p>
          </p:txBody>
        </p:sp>
        <p:pic>
          <p:nvPicPr>
            <p:cNvPr id="6" name="Picture 31" descr="iStock_000002726534Small">
              <a:extLst>
                <a:ext uri="{FF2B5EF4-FFF2-40B4-BE49-F238E27FC236}">
                  <a16:creationId xmlns:a16="http://schemas.microsoft.com/office/drawing/2014/main" id="{E1F44714-95BA-4BE2-9F8D-25C473B28F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" y="1140"/>
              <a:ext cx="1287" cy="1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32">
            <a:extLst>
              <a:ext uri="{FF2B5EF4-FFF2-40B4-BE49-F238E27FC236}">
                <a16:creationId xmlns:a16="http://schemas.microsoft.com/office/drawing/2014/main" id="{1922CBB0-A582-4A61-8B38-BC9DBF972FF1}"/>
              </a:ext>
            </a:extLst>
          </p:cNvPr>
          <p:cNvGrpSpPr>
            <a:grpSpLocks/>
          </p:cNvGrpSpPr>
          <p:nvPr/>
        </p:nvGrpSpPr>
        <p:grpSpPr bwMode="auto">
          <a:xfrm>
            <a:off x="4853390" y="3582988"/>
            <a:ext cx="2058987" cy="1990725"/>
            <a:chOff x="4116" y="1141"/>
            <a:chExt cx="1297" cy="1254"/>
          </a:xfrm>
        </p:grpSpPr>
        <p:sp>
          <p:nvSpPr>
            <p:cNvPr id="8" name="Rectangle 33">
              <a:extLst>
                <a:ext uri="{FF2B5EF4-FFF2-40B4-BE49-F238E27FC236}">
                  <a16:creationId xmlns:a16="http://schemas.microsoft.com/office/drawing/2014/main" id="{BFF461BB-7398-43B8-BE81-601CC4A21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2" y="1152"/>
              <a:ext cx="1291" cy="12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 anchor="ctr"/>
            <a:lstStyle>
              <a:lvl1pPr>
                <a:spcAft>
                  <a:spcPct val="2000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Aft>
                  <a:spcPct val="20000"/>
                </a:spcAft>
                <a:buClr>
                  <a:schemeClr val="hlink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Aft>
                  <a:spcPct val="20000"/>
                </a:spcAft>
                <a:buFont typeface="Symbol" panose="05050102010706020507" pitchFamily="18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Aft>
                  <a:spcPct val="20000"/>
                </a:spcAft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20000"/>
                </a:spcAft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20000"/>
                </a:spcAft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20000"/>
                </a:spcAft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20000"/>
                </a:spcAft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FontTx/>
                <a:buNone/>
              </a:pPr>
              <a:endParaRPr lang="en-US" altLang="en-US" sz="2400"/>
            </a:p>
          </p:txBody>
        </p:sp>
        <p:pic>
          <p:nvPicPr>
            <p:cNvPr id="9" name="Picture 34" descr="sunsetfactory">
              <a:extLst>
                <a:ext uri="{FF2B5EF4-FFF2-40B4-BE49-F238E27FC236}">
                  <a16:creationId xmlns:a16="http://schemas.microsoft.com/office/drawing/2014/main" id="{FB13CBF2-3DD0-452B-B43A-FAFB07041B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6" y="1141"/>
              <a:ext cx="1281" cy="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35">
            <a:extLst>
              <a:ext uri="{FF2B5EF4-FFF2-40B4-BE49-F238E27FC236}">
                <a16:creationId xmlns:a16="http://schemas.microsoft.com/office/drawing/2014/main" id="{4F698748-F1C5-4F48-B91D-86AC80726F5C}"/>
              </a:ext>
            </a:extLst>
          </p:cNvPr>
          <p:cNvGrpSpPr>
            <a:grpSpLocks/>
          </p:cNvGrpSpPr>
          <p:nvPr/>
        </p:nvGrpSpPr>
        <p:grpSpPr bwMode="auto">
          <a:xfrm>
            <a:off x="7866465" y="3581400"/>
            <a:ext cx="2073275" cy="1995488"/>
            <a:chOff x="237" y="1135"/>
            <a:chExt cx="1306" cy="1257"/>
          </a:xfrm>
        </p:grpSpPr>
        <p:sp>
          <p:nvSpPr>
            <p:cNvPr id="11" name="Rectangle 36">
              <a:extLst>
                <a:ext uri="{FF2B5EF4-FFF2-40B4-BE49-F238E27FC236}">
                  <a16:creationId xmlns:a16="http://schemas.microsoft.com/office/drawing/2014/main" id="{14CA8838-5AC8-4C3B-A333-0259FFE5A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" y="1149"/>
              <a:ext cx="1291" cy="12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 anchor="ctr"/>
            <a:lstStyle>
              <a:lvl1pPr>
                <a:spcAft>
                  <a:spcPct val="20000"/>
                </a:spcAft>
                <a:buClr>
                  <a:schemeClr val="fol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Aft>
                  <a:spcPct val="20000"/>
                </a:spcAft>
                <a:buClr>
                  <a:schemeClr val="hlink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Aft>
                  <a:spcPct val="20000"/>
                </a:spcAft>
                <a:buFont typeface="Symbol" panose="05050102010706020507" pitchFamily="18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Aft>
                  <a:spcPct val="20000"/>
                </a:spcAft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20000"/>
                </a:spcAft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20000"/>
                </a:spcAft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20000"/>
                </a:spcAft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20000"/>
                </a:spcAft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FontTx/>
                <a:buNone/>
              </a:pPr>
              <a:endParaRPr lang="en-US" altLang="en-US" sz="2400"/>
            </a:p>
          </p:txBody>
        </p:sp>
        <p:pic>
          <p:nvPicPr>
            <p:cNvPr id="12" name="Picture 37" descr="chemical spill">
              <a:extLst>
                <a:ext uri="{FF2B5EF4-FFF2-40B4-BE49-F238E27FC236}">
                  <a16:creationId xmlns:a16="http://schemas.microsoft.com/office/drawing/2014/main" id="{7E4A07D3-1B18-4EF1-8F52-877D8A3E27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" y="1135"/>
              <a:ext cx="1288" cy="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8">
            <a:extLst>
              <a:ext uri="{FF2B5EF4-FFF2-40B4-BE49-F238E27FC236}">
                <a16:creationId xmlns:a16="http://schemas.microsoft.com/office/drawing/2014/main" id="{D004114E-AD87-47ED-9521-A1822660B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4352" y="5638800"/>
            <a:ext cx="2857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spcAft>
                <a:spcPct val="2000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000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2000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dirty="0"/>
              <a:t>Industrial Hygiene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F221FA15-11B7-45AC-8E71-F722D87B1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9352" y="5638800"/>
            <a:ext cx="2400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spcAft>
                <a:spcPct val="2000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000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2000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dirty="0"/>
              <a:t>Ambient Air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89D4B00B-84B0-4E58-92B3-A4C40783A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3052" y="5638800"/>
            <a:ext cx="2400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spcAft>
                <a:spcPct val="2000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000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2000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163106631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AD1FDA-0FC3-4600-9B2D-E81524C14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533400"/>
          </a:xfrm>
        </p:spPr>
        <p:txBody>
          <a:bodyPr/>
          <a:lstStyle/>
          <a:p>
            <a:r>
              <a:rPr lang="en-US" dirty="0"/>
              <a:t>Industry and Markets</a:t>
            </a:r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C2AA9752-C5ED-445B-A70A-05EECD7F1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796" y="3786310"/>
            <a:ext cx="2335212" cy="11033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none" lIns="91280" tIns="45641" rIns="91280" bIns="45641" anchor="ctr"/>
          <a:lstStyle>
            <a:lvl1pPr>
              <a:spcAft>
                <a:spcPct val="2000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000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2000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endParaRPr lang="en-US" altLang="en-US" sz="1600" b="1" dirty="0">
              <a:solidFill>
                <a:schemeClr val="bg1"/>
              </a:solidFill>
            </a:endParaRPr>
          </a:p>
          <a:p>
            <a:pPr algn="ctr">
              <a:spcAft>
                <a:spcPct val="0"/>
              </a:spcAft>
              <a:buClrTx/>
              <a:buFontTx/>
              <a:buNone/>
            </a:pPr>
            <a:br>
              <a:rPr lang="en-US" altLang="en-US" sz="1600" b="1" dirty="0">
                <a:solidFill>
                  <a:schemeClr val="bg1"/>
                </a:solidFill>
              </a:rPr>
            </a:br>
            <a:r>
              <a:rPr lang="en-US" altLang="en-US" sz="1600" b="1" dirty="0">
                <a:solidFill>
                  <a:schemeClr val="bg1"/>
                </a:solidFill>
              </a:rPr>
              <a:t>Industries Served</a:t>
            </a:r>
            <a:br>
              <a:rPr lang="en-US" altLang="en-US" sz="1600" b="1" dirty="0">
                <a:solidFill>
                  <a:schemeClr val="bg1"/>
                </a:solidFill>
              </a:rPr>
            </a:br>
            <a:r>
              <a:rPr lang="en-US" altLang="en-US" sz="1600" b="1" dirty="0">
                <a:solidFill>
                  <a:schemeClr val="bg1"/>
                </a:solidFill>
              </a:rPr>
              <a:t>Include</a:t>
            </a:r>
            <a:endParaRPr lang="en-US" altLang="en-US" sz="1600" b="1" i="1" dirty="0">
              <a:solidFill>
                <a:schemeClr val="bg1"/>
              </a:solidFill>
            </a:endParaRPr>
          </a:p>
          <a:p>
            <a:pPr algn="ctr">
              <a:spcAft>
                <a:spcPct val="0"/>
              </a:spcAft>
              <a:buClrTx/>
              <a:buFontTx/>
              <a:buNone/>
            </a:pPr>
            <a:endParaRPr lang="en-US" altLang="en-US" sz="1600" b="1" i="1" dirty="0">
              <a:solidFill>
                <a:schemeClr val="bg1"/>
              </a:solidFill>
            </a:endParaRPr>
          </a:p>
        </p:txBody>
      </p:sp>
      <p:cxnSp>
        <p:nvCxnSpPr>
          <p:cNvPr id="7" name="AutoShape 4">
            <a:extLst>
              <a:ext uri="{FF2B5EF4-FFF2-40B4-BE49-F238E27FC236}">
                <a16:creationId xmlns:a16="http://schemas.microsoft.com/office/drawing/2014/main" id="{297E72D7-BAD5-4C86-BB15-F9EC86961003}"/>
              </a:ext>
            </a:extLst>
          </p:cNvPr>
          <p:cNvCxnSpPr>
            <a:cxnSpLocks noChangeShapeType="1"/>
            <a:endCxn id="6" idx="1"/>
          </p:cNvCxnSpPr>
          <p:nvPr/>
        </p:nvCxnSpPr>
        <p:spPr bwMode="auto">
          <a:xfrm>
            <a:off x="3064608" y="3167185"/>
            <a:ext cx="2222500" cy="781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Box 5">
            <a:extLst>
              <a:ext uri="{FF2B5EF4-FFF2-40B4-BE49-F238E27FC236}">
                <a16:creationId xmlns:a16="http://schemas.microsoft.com/office/drawing/2014/main" id="{39817E1F-14AF-4E41-8607-34DDAB7CC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758" y="868485"/>
            <a:ext cx="2424113" cy="274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91280" tIns="45641" rIns="91280" bIns="45641">
            <a:spAutoFit/>
          </a:bodyPr>
          <a:lstStyle>
            <a:lvl1pPr>
              <a:spcAft>
                <a:spcPct val="2000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000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2000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Oil and Gas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7188E682-7A1E-48A9-8C03-2151D5166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0233" y="865310"/>
            <a:ext cx="2432050" cy="274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91280" tIns="45641" rIns="91280" bIns="45641">
            <a:spAutoFit/>
          </a:bodyPr>
          <a:lstStyle>
            <a:lvl1pPr>
              <a:spcAft>
                <a:spcPct val="2000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000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2000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Power Generation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8FEDEFF-C961-4849-B132-46A80B267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9496" y="865310"/>
            <a:ext cx="2436812" cy="274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91280" tIns="45641" rIns="91280" bIns="45641">
            <a:spAutoFit/>
          </a:bodyPr>
          <a:lstStyle>
            <a:lvl1pPr>
              <a:spcAft>
                <a:spcPct val="2000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000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2000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Pulp &amp; Paper</a:t>
            </a:r>
          </a:p>
        </p:txBody>
      </p:sp>
      <p:cxnSp>
        <p:nvCxnSpPr>
          <p:cNvPr id="11" name="AutoShape 8">
            <a:extLst>
              <a:ext uri="{FF2B5EF4-FFF2-40B4-BE49-F238E27FC236}">
                <a16:creationId xmlns:a16="http://schemas.microsoft.com/office/drawing/2014/main" id="{E3149453-5ADF-42A8-B18E-2697A14D40CD}"/>
              </a:ext>
            </a:extLst>
          </p:cNvPr>
          <p:cNvCxnSpPr>
            <a:cxnSpLocks noChangeShapeType="1"/>
            <a:endCxn id="6" idx="7"/>
          </p:cNvCxnSpPr>
          <p:nvPr/>
        </p:nvCxnSpPr>
        <p:spPr bwMode="auto">
          <a:xfrm flipH="1">
            <a:off x="6939696" y="3167185"/>
            <a:ext cx="2165350" cy="781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9">
            <a:extLst>
              <a:ext uri="{FF2B5EF4-FFF2-40B4-BE49-F238E27FC236}">
                <a16:creationId xmlns:a16="http://schemas.microsoft.com/office/drawing/2014/main" id="{93B5A483-E25F-4F65-8247-24D97B9E9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9496" y="5762748"/>
            <a:ext cx="2436812" cy="2746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91280" tIns="45641" rIns="91280" bIns="45641">
            <a:spAutoFit/>
          </a:bodyPr>
          <a:lstStyle>
            <a:lvl1pPr>
              <a:spcAft>
                <a:spcPct val="2000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000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2000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Waste Incineration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BDDCA0C8-803C-4C5C-8663-3C283BB08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5708" y="5732585"/>
            <a:ext cx="2590800" cy="274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91280" tIns="45641" rIns="91280" bIns="45641">
            <a:spAutoFit/>
          </a:bodyPr>
          <a:lstStyle>
            <a:lvl1pPr>
              <a:spcAft>
                <a:spcPct val="2000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000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2000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Cement</a:t>
            </a:r>
          </a:p>
        </p:txBody>
      </p:sp>
      <p:cxnSp>
        <p:nvCxnSpPr>
          <p:cNvPr id="14" name="AutoShape 11">
            <a:extLst>
              <a:ext uri="{FF2B5EF4-FFF2-40B4-BE49-F238E27FC236}">
                <a16:creationId xmlns:a16="http://schemas.microsoft.com/office/drawing/2014/main" id="{9A070D96-EB69-45C4-8AEF-C090223FCCF0}"/>
              </a:ext>
            </a:extLst>
          </p:cNvPr>
          <p:cNvCxnSpPr>
            <a:cxnSpLocks noChangeShapeType="1"/>
            <a:endCxn id="6" idx="2"/>
          </p:cNvCxnSpPr>
          <p:nvPr/>
        </p:nvCxnSpPr>
        <p:spPr bwMode="auto">
          <a:xfrm flipV="1">
            <a:off x="4291746" y="4338760"/>
            <a:ext cx="654050" cy="401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12">
            <a:extLst>
              <a:ext uri="{FF2B5EF4-FFF2-40B4-BE49-F238E27FC236}">
                <a16:creationId xmlns:a16="http://schemas.microsoft.com/office/drawing/2014/main" id="{C242A326-05EA-45BD-9C45-73B7041E6182}"/>
              </a:ext>
            </a:extLst>
          </p:cNvPr>
          <p:cNvCxnSpPr>
            <a:cxnSpLocks noChangeShapeType="1"/>
            <a:endCxn id="6" idx="0"/>
          </p:cNvCxnSpPr>
          <p:nvPr/>
        </p:nvCxnSpPr>
        <p:spPr bwMode="auto">
          <a:xfrm>
            <a:off x="6109433" y="3164010"/>
            <a:ext cx="4763" cy="622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13">
            <a:extLst>
              <a:ext uri="{FF2B5EF4-FFF2-40B4-BE49-F238E27FC236}">
                <a16:creationId xmlns:a16="http://schemas.microsoft.com/office/drawing/2014/main" id="{BD9C60F2-4577-4D7F-B4AE-91FFC25CEC14}"/>
              </a:ext>
            </a:extLst>
          </p:cNvPr>
          <p:cNvCxnSpPr>
            <a:cxnSpLocks noChangeShapeType="1"/>
            <a:endCxn id="6" idx="6"/>
          </p:cNvCxnSpPr>
          <p:nvPr/>
        </p:nvCxnSpPr>
        <p:spPr bwMode="auto">
          <a:xfrm flipH="1" flipV="1">
            <a:off x="7281008" y="4338760"/>
            <a:ext cx="596900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" name="Picture 14" descr="j0378598">
            <a:extLst>
              <a:ext uri="{FF2B5EF4-FFF2-40B4-BE49-F238E27FC236}">
                <a16:creationId xmlns:a16="http://schemas.microsoft.com/office/drawing/2014/main" id="{70EC2393-ED31-40FF-BEC1-07FEE808B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608" y="1165348"/>
            <a:ext cx="2428875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 descr="CB010820">
            <a:extLst>
              <a:ext uri="{FF2B5EF4-FFF2-40B4-BE49-F238E27FC236}">
                <a16:creationId xmlns:a16="http://schemas.microsoft.com/office/drawing/2014/main" id="{FDFA6A6F-CE9C-487E-AB78-F319AA90F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058" y="1174017"/>
            <a:ext cx="243681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 descr="j0377736">
            <a:extLst>
              <a:ext uri="{FF2B5EF4-FFF2-40B4-BE49-F238E27FC236}">
                <a16:creationId xmlns:a16="http://schemas.microsoft.com/office/drawing/2014/main" id="{7F2CDE7A-58EE-45E8-BA9F-F853309EE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264" y="1172430"/>
            <a:ext cx="2439987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7" descr="00657[1]">
            <a:extLst>
              <a:ext uri="{FF2B5EF4-FFF2-40B4-BE49-F238E27FC236}">
                <a16:creationId xmlns:a16="http://schemas.microsoft.com/office/drawing/2014/main" id="{B744491E-9D4D-4E83-BE8D-CAA5B20D8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08" y="3751385"/>
            <a:ext cx="2438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8">
            <a:extLst>
              <a:ext uri="{FF2B5EF4-FFF2-40B4-BE49-F238E27FC236}">
                <a16:creationId xmlns:a16="http://schemas.microsoft.com/office/drawing/2014/main" id="{317A95E1-14E5-4CC6-B24F-CDE5B0AAB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708" y="3814885"/>
            <a:ext cx="25908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36506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B71A49-54C0-4142-8109-675348843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1" y="1065214"/>
            <a:ext cx="7741626" cy="4833937"/>
          </a:xfrm>
        </p:spPr>
        <p:txBody>
          <a:bodyPr/>
          <a:lstStyle/>
          <a:p>
            <a:r>
              <a:rPr lang="en-US" altLang="en-US" dirty="0"/>
              <a:t>CEMS – </a:t>
            </a:r>
            <a:r>
              <a:rPr lang="en-US" altLang="en-US" dirty="0">
                <a:solidFill>
                  <a:srgbClr val="FF0000"/>
                </a:solidFill>
              </a:rPr>
              <a:t>C</a:t>
            </a:r>
            <a:r>
              <a:rPr lang="en-US" altLang="en-US" dirty="0"/>
              <a:t>ontinuous </a:t>
            </a:r>
            <a:r>
              <a:rPr lang="en-US" altLang="en-US" dirty="0">
                <a:solidFill>
                  <a:srgbClr val="FF0000"/>
                </a:solidFill>
              </a:rPr>
              <a:t>E</a:t>
            </a:r>
            <a:r>
              <a:rPr lang="en-US" altLang="en-US" dirty="0"/>
              <a:t>missions </a:t>
            </a:r>
            <a:r>
              <a:rPr lang="en-US" altLang="en-US" dirty="0">
                <a:solidFill>
                  <a:srgbClr val="FF0000"/>
                </a:solidFill>
              </a:rPr>
              <a:t>M</a:t>
            </a:r>
            <a:r>
              <a:rPr lang="en-US" altLang="en-US" dirty="0"/>
              <a:t>onitoring </a:t>
            </a:r>
            <a:r>
              <a:rPr lang="en-US" altLang="en-US" dirty="0">
                <a:solidFill>
                  <a:srgbClr val="FF0000"/>
                </a:solidFill>
              </a:rPr>
              <a:t>S</a:t>
            </a:r>
            <a:r>
              <a:rPr lang="en-US" altLang="en-US" dirty="0"/>
              <a:t>ystem</a:t>
            </a:r>
          </a:p>
          <a:p>
            <a:pPr lvl="1"/>
            <a:r>
              <a:rPr lang="en-US" altLang="en-US" dirty="0"/>
              <a:t>Probe</a:t>
            </a:r>
          </a:p>
          <a:p>
            <a:pPr lvl="1"/>
            <a:r>
              <a:rPr lang="en-US" altLang="en-US" dirty="0"/>
              <a:t>Umbilical</a:t>
            </a:r>
          </a:p>
          <a:p>
            <a:pPr lvl="1"/>
            <a:r>
              <a:rPr lang="en-US" altLang="en-US" dirty="0"/>
              <a:t>Analyzers</a:t>
            </a:r>
          </a:p>
          <a:p>
            <a:pPr lvl="1"/>
            <a:r>
              <a:rPr lang="en-US" altLang="en-US" dirty="0"/>
              <a:t>DAHS (Data Acquisition Handling System)</a:t>
            </a:r>
          </a:p>
          <a:p>
            <a:pPr lvl="2"/>
            <a:r>
              <a:rPr lang="en-US" altLang="en-US" sz="1800" dirty="0"/>
              <a:t>Others PLC, Calibration Gas</a:t>
            </a:r>
            <a:r>
              <a:rPr lang="en-US" altLang="en-US" dirty="0"/>
              <a:t>..</a:t>
            </a:r>
          </a:p>
          <a:p>
            <a:pPr marL="400050" lvl="2" indent="0">
              <a:buNone/>
            </a:pPr>
            <a:endParaRPr lang="en-US" altLang="en-US" dirty="0"/>
          </a:p>
          <a:p>
            <a:r>
              <a:rPr lang="en-US" altLang="en-US" dirty="0"/>
              <a:t>Government regulatory agencies, want to know the criteria pollutants  emitted into the atmosphere. 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Thus Federal and Provincial CEMS Codes were generated.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89D7F6-A03B-4961-9189-0595263AD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CEMS and why do we use them?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5961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tom.cosgrove\My Documents\My Pictures\Oil Sands\92356673.jpg">
            <a:extLst>
              <a:ext uri="{FF2B5EF4-FFF2-40B4-BE49-F238E27FC236}">
                <a16:creationId xmlns:a16="http://schemas.microsoft.com/office/drawing/2014/main" id="{C23F1743-864C-4B2C-8220-D30717A1F1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3" r="20682"/>
          <a:stretch/>
        </p:blipFill>
        <p:spPr bwMode="auto">
          <a:xfrm>
            <a:off x="6366935" y="905776"/>
            <a:ext cx="5526616" cy="4999725"/>
          </a:xfrm>
          <a:prstGeom prst="roundRect">
            <a:avLst>
              <a:gd name="adj" fmla="val 3431"/>
            </a:avLst>
          </a:prstGeom>
          <a:solidFill>
            <a:srgbClr val="FFFFFF"/>
          </a:solidFill>
          <a:ln w="15875" cap="flat" algn="ctr">
            <a:solidFill>
              <a:schemeClr val="bg2"/>
            </a:solidFill>
            <a:round/>
            <a:headEnd type="none" w="med" len="med"/>
            <a:tailEnd type="none" w="med" len="med"/>
          </a:ln>
          <a:effectLst>
            <a:outerShdw blurRad="254000" dist="101600" dir="8400000" sx="98000" sy="98000" rotWithShape="0">
              <a:prstClr val="black">
                <a:alpha val="40000"/>
              </a:prstClr>
            </a:outerShdw>
          </a:effec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DE1B49E-5630-4ED0-AEB6-69E4CD9A6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533400"/>
          </a:xfrm>
        </p:spPr>
        <p:txBody>
          <a:bodyPr wrap="square" anchor="ctr">
            <a:normAutofit/>
          </a:bodyPr>
          <a:lstStyle/>
          <a:p>
            <a:r>
              <a:rPr lang="en-US" altLang="en-US" dirty="0"/>
              <a:t>Sample Acquisition Techniques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CD6CD5-F14B-4CCA-832F-5E905FEC9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3268" y="905776"/>
            <a:ext cx="5526617" cy="499972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/>
              <a:t>In-Situ Systems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000" dirty="0"/>
              <a:t>Cross Stack</a:t>
            </a:r>
            <a:endParaRPr lang="en-US" altLang="en-US" sz="2000"/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000" dirty="0"/>
              <a:t>In Stack</a:t>
            </a:r>
            <a:endParaRPr lang="en-US" altLang="en-US" sz="2000"/>
          </a:p>
          <a:p>
            <a:pPr marL="171450" lvl="1" indent="0">
              <a:lnSpc>
                <a:spcPct val="90000"/>
              </a:lnSpc>
              <a:buNone/>
            </a:pPr>
            <a:endParaRPr lang="en-US" altLang="en-US" sz="2000"/>
          </a:p>
          <a:p>
            <a:pPr>
              <a:lnSpc>
                <a:spcPct val="90000"/>
              </a:lnSpc>
            </a:pPr>
            <a:r>
              <a:rPr lang="en-US" altLang="en-US"/>
              <a:t>Full Extractive Systems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000" dirty="0"/>
              <a:t>Cold/Dry</a:t>
            </a:r>
            <a:endParaRPr lang="en-US" altLang="en-US" sz="2000"/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000" dirty="0"/>
              <a:t>Hot/Wet</a:t>
            </a:r>
            <a:endParaRPr lang="en-US" altLang="en-US" sz="2000"/>
          </a:p>
          <a:p>
            <a:pPr marL="171450" lvl="1" indent="0">
              <a:lnSpc>
                <a:spcPct val="90000"/>
              </a:lnSpc>
              <a:buNone/>
            </a:pPr>
            <a:endParaRPr lang="en-US" altLang="en-US" sz="2000"/>
          </a:p>
          <a:p>
            <a:pPr>
              <a:lnSpc>
                <a:spcPct val="90000"/>
              </a:lnSpc>
            </a:pPr>
            <a:r>
              <a:rPr lang="en-US" altLang="en-US"/>
              <a:t>Dilution-Extractive Systems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Wet Basis Dilution</a:t>
            </a:r>
            <a:endParaRPr lang="en-US" altLang="en-US" sz="200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Dry Basis Dilution</a:t>
            </a:r>
            <a:endParaRPr lang="en-US" altLang="en-US" sz="2000"/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375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Theme">
  <a:themeElements>
    <a:clrScheme name="2015-CorpColor-PPT">
      <a:dk1>
        <a:srgbClr val="000000"/>
      </a:dk1>
      <a:lt1>
        <a:srgbClr val="FFFFFF"/>
      </a:lt1>
      <a:dk2>
        <a:srgbClr val="262262"/>
      </a:dk2>
      <a:lt2>
        <a:srgbClr val="B6B8BA"/>
      </a:lt2>
      <a:accent1>
        <a:srgbClr val="2583D1"/>
      </a:accent1>
      <a:accent2>
        <a:srgbClr val="32642B"/>
      </a:accent2>
      <a:accent3>
        <a:srgbClr val="00548B"/>
      </a:accent3>
      <a:accent4>
        <a:srgbClr val="EE3134"/>
      </a:accent4>
      <a:accent5>
        <a:srgbClr val="555759"/>
      </a:accent5>
      <a:accent6>
        <a:srgbClr val="EBB220"/>
      </a:accent6>
      <a:hlink>
        <a:srgbClr val="00B0F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60000"/>
            <a:lumOff val="4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800" dirty="0" smtClean="0">
            <a:latin typeface="Arial" pitchFamily="12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24" charset="0"/>
          </a:defRPr>
        </a:defPPr>
      </a:lstStyle>
    </a:lnDef>
  </a:objectDefaults>
  <a:extraClrSchemeLst/>
  <a:custClrLst>
    <a:custClr name="Red 187">
      <a:srgbClr val="AD1E2D"/>
    </a:custClr>
    <a:custClr name="Orange 716">
      <a:srgbClr val="ED7700"/>
    </a:custClr>
    <a:custClr name="716 Light">
      <a:srgbClr val="EA9F54"/>
    </a:custClr>
    <a:custClr name="Green 390">
      <a:srgbClr val="7FBA00"/>
    </a:custClr>
    <a:custClr name="BlueGreen 7476">
      <a:srgbClr val="065056"/>
    </a:custClr>
    <a:custClr name="7476 Light">
      <a:srgbClr val="09757D"/>
    </a:custClr>
    <a:custClr name="629 Dark">
      <a:srgbClr val="3A9CB0"/>
    </a:custClr>
    <a:custClr name="Blue 284">
      <a:srgbClr val="6DABE4"/>
    </a:custClr>
    <a:custClr name="Purple 272">
      <a:srgbClr val="7474C1"/>
    </a:custClr>
    <a:custClr name="Purple 269">
      <a:srgbClr val="522D6D"/>
    </a:custClr>
  </a:custClrLst>
  <a:extLst>
    <a:ext uri="{05A4C25C-085E-4340-85A3-A5531E510DB2}">
      <thm15:themeFamily xmlns:thm15="http://schemas.microsoft.com/office/thememl/2012/main" name="Default Theme" id="{436FC7CB-57CE-46E4-9BE6-C0F999FEB140}" vid="{F0D8DC75-B6ED-4522-A678-37A38E528D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1711</Words>
  <Application>Microsoft Office PowerPoint</Application>
  <PresentationFormat>Widescreen</PresentationFormat>
  <Paragraphs>264</Paragraphs>
  <Slides>36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Symbol</vt:lpstr>
      <vt:lpstr>Times</vt:lpstr>
      <vt:lpstr>Default Theme</vt:lpstr>
      <vt:lpstr> </vt:lpstr>
      <vt:lpstr>CEMS Technology for Alberta CEMS compliance</vt:lpstr>
      <vt:lpstr>Agenda</vt:lpstr>
      <vt:lpstr>A Mission we are proud of</vt:lpstr>
      <vt:lpstr>PowerPoint Presentation</vt:lpstr>
      <vt:lpstr>Environment and Process Monitoring </vt:lpstr>
      <vt:lpstr>Industry and Markets</vt:lpstr>
      <vt:lpstr>What is CEMS and why do we use them?</vt:lpstr>
      <vt:lpstr>Sample Acquisition Techniques</vt:lpstr>
      <vt:lpstr>In-Situ Cross Stack and Point</vt:lpstr>
      <vt:lpstr>Overview of CEMS Technologies Dilution vs. Full Extractive Sampling System</vt:lpstr>
      <vt:lpstr>Extractive CEMS</vt:lpstr>
      <vt:lpstr>What Types Of Systems – Full Extractive</vt:lpstr>
      <vt:lpstr>What Types Of Systems – Dilution Extractive </vt:lpstr>
      <vt:lpstr>Full Extractive – Hot / Wet Basis</vt:lpstr>
      <vt:lpstr>Full Extractive - Dry Basis</vt:lpstr>
      <vt:lpstr>Wet Basis Dilution</vt:lpstr>
      <vt:lpstr>Dry Basis Dilution</vt:lpstr>
      <vt:lpstr>Design Considerations</vt:lpstr>
      <vt:lpstr>Introducing the iQ Series</vt:lpstr>
      <vt:lpstr>iQ Gas Analyzers Key Platform Features</vt:lpstr>
      <vt:lpstr>Non-Stop Intelligence</vt:lpstr>
      <vt:lpstr>Non-Stop Intelligence (continued)</vt:lpstr>
      <vt:lpstr>Non-Stop Intelligence (continued)</vt:lpstr>
      <vt:lpstr>Non-Stop Intelligence (continued)</vt:lpstr>
      <vt:lpstr>iQ Interface</vt:lpstr>
      <vt:lpstr>iQ Interface Icon Help Guide</vt:lpstr>
      <vt:lpstr>43iQ</vt:lpstr>
      <vt:lpstr>iQ layout</vt:lpstr>
      <vt:lpstr>Principles of Gas Measurement</vt:lpstr>
      <vt:lpstr>Introducing the iQ App</vt:lpstr>
      <vt:lpstr>Supports the iQ Vision</vt:lpstr>
      <vt:lpstr>Mobile App for iOS Platforms</vt:lpstr>
      <vt:lpstr>Available Digital Content for CEMS/Alberta CEMS Code</vt:lpstr>
      <vt:lpstr>Available Digital Content for CEMS/Alberta CEMS Code</vt:lpstr>
      <vt:lpstr>Thermo Scientific: Your Integrated Solutions Provider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Harer, Raschel</dc:creator>
  <cp:lastModifiedBy>Dave, Nilesh S.</cp:lastModifiedBy>
  <cp:revision>49</cp:revision>
  <dcterms:created xsi:type="dcterms:W3CDTF">2020-05-04T15:34:41Z</dcterms:created>
  <dcterms:modified xsi:type="dcterms:W3CDTF">2020-05-07T17:25:29Z</dcterms:modified>
</cp:coreProperties>
</file>